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handoutMasterIdLst>
    <p:handoutMasterId r:id="rId84"/>
  </p:handoutMasterIdLst>
  <p:sldIdLst>
    <p:sldId id="256" r:id="rId2"/>
    <p:sldId id="339" r:id="rId3"/>
    <p:sldId id="257" r:id="rId4"/>
    <p:sldId id="264" r:id="rId5"/>
    <p:sldId id="269" r:id="rId6"/>
    <p:sldId id="268" r:id="rId7"/>
    <p:sldId id="272" r:id="rId8"/>
    <p:sldId id="270" r:id="rId9"/>
    <p:sldId id="265" r:id="rId10"/>
    <p:sldId id="267" r:id="rId11"/>
    <p:sldId id="263" r:id="rId12"/>
    <p:sldId id="262" r:id="rId13"/>
    <p:sldId id="261" r:id="rId14"/>
    <p:sldId id="273" r:id="rId15"/>
    <p:sldId id="276" r:id="rId16"/>
    <p:sldId id="277" r:id="rId17"/>
    <p:sldId id="275" r:id="rId18"/>
    <p:sldId id="278" r:id="rId19"/>
    <p:sldId id="274" r:id="rId20"/>
    <p:sldId id="279" r:id="rId21"/>
    <p:sldId id="280" r:id="rId22"/>
    <p:sldId id="307" r:id="rId23"/>
    <p:sldId id="259" r:id="rId24"/>
    <p:sldId id="344" r:id="rId25"/>
    <p:sldId id="346" r:id="rId26"/>
    <p:sldId id="345" r:id="rId27"/>
    <p:sldId id="347" r:id="rId28"/>
    <p:sldId id="341" r:id="rId29"/>
    <p:sldId id="286" r:id="rId30"/>
    <p:sldId id="285" r:id="rId31"/>
    <p:sldId id="284" r:id="rId32"/>
    <p:sldId id="283" r:id="rId33"/>
    <p:sldId id="282" r:id="rId34"/>
    <p:sldId id="291" r:id="rId35"/>
    <p:sldId id="287" r:id="rId36"/>
    <p:sldId id="290" r:id="rId37"/>
    <p:sldId id="260" r:id="rId38"/>
    <p:sldId id="288" r:id="rId39"/>
    <p:sldId id="296" r:id="rId40"/>
    <p:sldId id="295" r:id="rId41"/>
    <p:sldId id="292" r:id="rId42"/>
    <p:sldId id="298" r:id="rId43"/>
    <p:sldId id="297" r:id="rId44"/>
    <p:sldId id="299" r:id="rId45"/>
    <p:sldId id="300" r:id="rId46"/>
    <p:sldId id="301" r:id="rId47"/>
    <p:sldId id="271" r:id="rId48"/>
    <p:sldId id="302" r:id="rId49"/>
    <p:sldId id="303" r:id="rId50"/>
    <p:sldId id="304" r:id="rId51"/>
    <p:sldId id="305" r:id="rId52"/>
    <p:sldId id="306" r:id="rId53"/>
    <p:sldId id="308" r:id="rId54"/>
    <p:sldId id="313" r:id="rId55"/>
    <p:sldId id="314" r:id="rId56"/>
    <p:sldId id="328" r:id="rId57"/>
    <p:sldId id="330" r:id="rId58"/>
    <p:sldId id="331" r:id="rId59"/>
    <p:sldId id="332" r:id="rId60"/>
    <p:sldId id="315" r:id="rId61"/>
    <p:sldId id="316" r:id="rId62"/>
    <p:sldId id="318" r:id="rId63"/>
    <p:sldId id="319" r:id="rId64"/>
    <p:sldId id="317" r:id="rId65"/>
    <p:sldId id="312" r:id="rId66"/>
    <p:sldId id="311" r:id="rId67"/>
    <p:sldId id="340" r:id="rId68"/>
    <p:sldId id="310" r:id="rId69"/>
    <p:sldId id="309" r:id="rId70"/>
    <p:sldId id="321" r:id="rId71"/>
    <p:sldId id="323" r:id="rId72"/>
    <p:sldId id="324" r:id="rId73"/>
    <p:sldId id="325" r:id="rId74"/>
    <p:sldId id="326" r:id="rId75"/>
    <p:sldId id="294" r:id="rId76"/>
    <p:sldId id="333" r:id="rId77"/>
    <p:sldId id="336" r:id="rId78"/>
    <p:sldId id="334" r:id="rId79"/>
    <p:sldId id="337" r:id="rId80"/>
    <p:sldId id="335" r:id="rId81"/>
    <p:sldId id="338" r:id="rId8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38"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1E7717-D5DA-4F64-A5ED-6A14C298824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8EB7A04-26D4-4D2D-83A7-D0CD7D3C229B}"/>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A1CBF1E-B0DC-412F-972D-3CC24209EA5B}" type="datetimeFigureOut">
              <a:rPr lang="en-US" smtClean="0"/>
              <a:t>9/4/2019</a:t>
            </a:fld>
            <a:endParaRPr lang="en-US"/>
          </a:p>
        </p:txBody>
      </p:sp>
      <p:sp>
        <p:nvSpPr>
          <p:cNvPr id="4" name="Footer Placeholder 3">
            <a:extLst>
              <a:ext uri="{FF2B5EF4-FFF2-40B4-BE49-F238E27FC236}">
                <a16:creationId xmlns:a16="http://schemas.microsoft.com/office/drawing/2014/main" id="{D2A59539-A0B3-48AE-9D3D-950442E864F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r>
              <a:rPr lang="en-US"/>
              <a:t>Course Slides</a:t>
            </a:r>
          </a:p>
        </p:txBody>
      </p:sp>
      <p:sp>
        <p:nvSpPr>
          <p:cNvPr id="5" name="Slide Number Placeholder 4">
            <a:extLst>
              <a:ext uri="{FF2B5EF4-FFF2-40B4-BE49-F238E27FC236}">
                <a16:creationId xmlns:a16="http://schemas.microsoft.com/office/drawing/2014/main" id="{E3C0C464-E2C6-4447-BCB6-5060FD08ECC6}"/>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B88DB9F-98A9-4025-A818-6392C2D6705B}" type="slidenum">
              <a:rPr lang="en-US" smtClean="0"/>
              <a:t>‹#›</a:t>
            </a:fld>
            <a:endParaRPr lang="en-US"/>
          </a:p>
        </p:txBody>
      </p:sp>
    </p:spTree>
    <p:extLst>
      <p:ext uri="{BB962C8B-B14F-4D97-AF65-F5344CB8AC3E}">
        <p14:creationId xmlns:p14="http://schemas.microsoft.com/office/powerpoint/2010/main" val="24260672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B6D1401-4F6A-4687-88C9-FD76C20D771B}" type="datetimeFigureOut">
              <a:rPr lang="en-US" smtClean="0"/>
              <a:t>9/4/2019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r>
              <a:rPr lang="en-US"/>
              <a:t>Course Slides</a:t>
            </a:r>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401613F-1E47-4FD1-9DE3-5B74E10E4D19}" type="slidenum">
              <a:rPr lang="en-US" smtClean="0"/>
              <a:t>‹#›</a:t>
            </a:fld>
            <a:endParaRPr lang="en-US"/>
          </a:p>
        </p:txBody>
      </p:sp>
    </p:spTree>
    <p:extLst>
      <p:ext uri="{BB962C8B-B14F-4D97-AF65-F5344CB8AC3E}">
        <p14:creationId xmlns:p14="http://schemas.microsoft.com/office/powerpoint/2010/main" val="407612362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a:t>
            </a:fld>
            <a:endParaRPr lang="en-US"/>
          </a:p>
        </p:txBody>
      </p:sp>
      <p:sp>
        <p:nvSpPr>
          <p:cNvPr id="5" name="Footer Placeholder 4">
            <a:extLst>
              <a:ext uri="{FF2B5EF4-FFF2-40B4-BE49-F238E27FC236}">
                <a16:creationId xmlns:a16="http://schemas.microsoft.com/office/drawing/2014/main" id="{90E8E73D-B5C0-4A19-8D88-25A8ECE9780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089537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a:t>
            </a:fld>
            <a:endParaRPr lang="en-US"/>
          </a:p>
        </p:txBody>
      </p:sp>
      <p:sp>
        <p:nvSpPr>
          <p:cNvPr id="5" name="Footer Placeholder 4">
            <a:extLst>
              <a:ext uri="{FF2B5EF4-FFF2-40B4-BE49-F238E27FC236}">
                <a16:creationId xmlns:a16="http://schemas.microsoft.com/office/drawing/2014/main" id="{B1DD6248-F682-41AA-8F8D-C4961C3FBEA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403102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a:t>
            </a:fld>
            <a:endParaRPr lang="en-US"/>
          </a:p>
        </p:txBody>
      </p:sp>
      <p:sp>
        <p:nvSpPr>
          <p:cNvPr id="5" name="Footer Placeholder 4">
            <a:extLst>
              <a:ext uri="{FF2B5EF4-FFF2-40B4-BE49-F238E27FC236}">
                <a16:creationId xmlns:a16="http://schemas.microsoft.com/office/drawing/2014/main" id="{9A47BC26-7CEB-43B5-B7F4-E50905EF4786}"/>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26762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a:t>
            </a:fld>
            <a:endParaRPr lang="en-US"/>
          </a:p>
        </p:txBody>
      </p:sp>
      <p:sp>
        <p:nvSpPr>
          <p:cNvPr id="5" name="Footer Placeholder 4">
            <a:extLst>
              <a:ext uri="{FF2B5EF4-FFF2-40B4-BE49-F238E27FC236}">
                <a16:creationId xmlns:a16="http://schemas.microsoft.com/office/drawing/2014/main" id="{7B8CB77C-0FAE-4BB2-935B-3AE7FF5D0E1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165679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a:t>
            </a:fld>
            <a:endParaRPr lang="en-US"/>
          </a:p>
        </p:txBody>
      </p:sp>
      <p:sp>
        <p:nvSpPr>
          <p:cNvPr id="5" name="Footer Placeholder 4">
            <a:extLst>
              <a:ext uri="{FF2B5EF4-FFF2-40B4-BE49-F238E27FC236}">
                <a16:creationId xmlns:a16="http://schemas.microsoft.com/office/drawing/2014/main" id="{EBDE36B4-8E41-4841-8EC8-D45312208AF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962719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a:t>
            </a:fld>
            <a:endParaRPr lang="en-US"/>
          </a:p>
        </p:txBody>
      </p:sp>
      <p:sp>
        <p:nvSpPr>
          <p:cNvPr id="5" name="Footer Placeholder 4">
            <a:extLst>
              <a:ext uri="{FF2B5EF4-FFF2-40B4-BE49-F238E27FC236}">
                <a16:creationId xmlns:a16="http://schemas.microsoft.com/office/drawing/2014/main" id="{001ED279-D144-454C-BEE7-142FF1EAA7A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029253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a:t>
            </a:fld>
            <a:endParaRPr lang="en-US"/>
          </a:p>
        </p:txBody>
      </p:sp>
      <p:sp>
        <p:nvSpPr>
          <p:cNvPr id="5" name="Footer Placeholder 4">
            <a:extLst>
              <a:ext uri="{FF2B5EF4-FFF2-40B4-BE49-F238E27FC236}">
                <a16:creationId xmlns:a16="http://schemas.microsoft.com/office/drawing/2014/main" id="{9DB59D16-B944-4622-A16E-9947F49E72B8}"/>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350091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8</a:t>
            </a:fld>
            <a:endParaRPr lang="en-US"/>
          </a:p>
        </p:txBody>
      </p:sp>
      <p:sp>
        <p:nvSpPr>
          <p:cNvPr id="5" name="Footer Placeholder 4">
            <a:extLst>
              <a:ext uri="{FF2B5EF4-FFF2-40B4-BE49-F238E27FC236}">
                <a16:creationId xmlns:a16="http://schemas.microsoft.com/office/drawing/2014/main" id="{3019F186-ACF4-4A54-8821-D10D5AE8AC5F}"/>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329945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9</a:t>
            </a:fld>
            <a:endParaRPr lang="en-US"/>
          </a:p>
        </p:txBody>
      </p:sp>
      <p:sp>
        <p:nvSpPr>
          <p:cNvPr id="5" name="Footer Placeholder 4">
            <a:extLst>
              <a:ext uri="{FF2B5EF4-FFF2-40B4-BE49-F238E27FC236}">
                <a16:creationId xmlns:a16="http://schemas.microsoft.com/office/drawing/2014/main" id="{DA33F9B5-2E7C-4CAC-B07B-512B3029B40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634382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10</a:t>
            </a:fld>
            <a:endParaRPr lang="en-US"/>
          </a:p>
        </p:txBody>
      </p:sp>
      <p:sp>
        <p:nvSpPr>
          <p:cNvPr id="5" name="Footer Placeholder 4">
            <a:extLst>
              <a:ext uri="{FF2B5EF4-FFF2-40B4-BE49-F238E27FC236}">
                <a16:creationId xmlns:a16="http://schemas.microsoft.com/office/drawing/2014/main" id="{77793773-D541-461A-9AD0-480361EAE2F6}"/>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9125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11</a:t>
            </a:fld>
            <a:endParaRPr lang="en-US"/>
          </a:p>
        </p:txBody>
      </p:sp>
      <p:sp>
        <p:nvSpPr>
          <p:cNvPr id="5" name="Footer Placeholder 4">
            <a:extLst>
              <a:ext uri="{FF2B5EF4-FFF2-40B4-BE49-F238E27FC236}">
                <a16:creationId xmlns:a16="http://schemas.microsoft.com/office/drawing/2014/main" id="{79A7DFF1-A84E-43AF-8999-11ADA928498A}"/>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540216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12</a:t>
            </a:fld>
            <a:endParaRPr lang="en-US"/>
          </a:p>
        </p:txBody>
      </p:sp>
      <p:sp>
        <p:nvSpPr>
          <p:cNvPr id="5" name="Footer Placeholder 4">
            <a:extLst>
              <a:ext uri="{FF2B5EF4-FFF2-40B4-BE49-F238E27FC236}">
                <a16:creationId xmlns:a16="http://schemas.microsoft.com/office/drawing/2014/main" id="{C7FFC335-8BBB-40AA-8B8F-25D77702030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923440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13</a:t>
            </a:fld>
            <a:endParaRPr lang="en-US"/>
          </a:p>
        </p:txBody>
      </p:sp>
      <p:sp>
        <p:nvSpPr>
          <p:cNvPr id="5" name="Footer Placeholder 4">
            <a:extLst>
              <a:ext uri="{FF2B5EF4-FFF2-40B4-BE49-F238E27FC236}">
                <a16:creationId xmlns:a16="http://schemas.microsoft.com/office/drawing/2014/main" id="{E3C71AD3-5E7A-40D4-A407-C36F474C094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012429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14</a:t>
            </a:fld>
            <a:endParaRPr lang="en-US"/>
          </a:p>
        </p:txBody>
      </p:sp>
      <p:sp>
        <p:nvSpPr>
          <p:cNvPr id="5" name="Footer Placeholder 4">
            <a:extLst>
              <a:ext uri="{FF2B5EF4-FFF2-40B4-BE49-F238E27FC236}">
                <a16:creationId xmlns:a16="http://schemas.microsoft.com/office/drawing/2014/main" id="{3606708D-91CF-48BF-B04D-F64AEB51804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83068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15</a:t>
            </a:fld>
            <a:endParaRPr lang="en-US"/>
          </a:p>
        </p:txBody>
      </p:sp>
      <p:sp>
        <p:nvSpPr>
          <p:cNvPr id="5" name="Footer Placeholder 4">
            <a:extLst>
              <a:ext uri="{FF2B5EF4-FFF2-40B4-BE49-F238E27FC236}">
                <a16:creationId xmlns:a16="http://schemas.microsoft.com/office/drawing/2014/main" id="{9A9452DC-FB44-4443-90A8-DECC53B4D70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886735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16</a:t>
            </a:fld>
            <a:endParaRPr lang="en-US"/>
          </a:p>
        </p:txBody>
      </p:sp>
      <p:sp>
        <p:nvSpPr>
          <p:cNvPr id="5" name="Footer Placeholder 4">
            <a:extLst>
              <a:ext uri="{FF2B5EF4-FFF2-40B4-BE49-F238E27FC236}">
                <a16:creationId xmlns:a16="http://schemas.microsoft.com/office/drawing/2014/main" id="{CF7EE39D-9171-4E6F-8320-A9A2AB86E819}"/>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397885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17</a:t>
            </a:fld>
            <a:endParaRPr lang="en-US"/>
          </a:p>
        </p:txBody>
      </p:sp>
      <p:sp>
        <p:nvSpPr>
          <p:cNvPr id="5" name="Footer Placeholder 4">
            <a:extLst>
              <a:ext uri="{FF2B5EF4-FFF2-40B4-BE49-F238E27FC236}">
                <a16:creationId xmlns:a16="http://schemas.microsoft.com/office/drawing/2014/main" id="{3E29CB38-5DA5-4A79-97D7-0092331BAD14}"/>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711801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18</a:t>
            </a:fld>
            <a:endParaRPr lang="en-US"/>
          </a:p>
        </p:txBody>
      </p:sp>
      <p:sp>
        <p:nvSpPr>
          <p:cNvPr id="5" name="Footer Placeholder 4">
            <a:extLst>
              <a:ext uri="{FF2B5EF4-FFF2-40B4-BE49-F238E27FC236}">
                <a16:creationId xmlns:a16="http://schemas.microsoft.com/office/drawing/2014/main" id="{43358DB0-F730-4F8E-AEFD-8A9477757E5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111623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19</a:t>
            </a:fld>
            <a:endParaRPr lang="en-US"/>
          </a:p>
        </p:txBody>
      </p:sp>
      <p:sp>
        <p:nvSpPr>
          <p:cNvPr id="5" name="Footer Placeholder 4">
            <a:extLst>
              <a:ext uri="{FF2B5EF4-FFF2-40B4-BE49-F238E27FC236}">
                <a16:creationId xmlns:a16="http://schemas.microsoft.com/office/drawing/2014/main" id="{CAA94D3A-DC53-45F3-9061-851140E381B3}"/>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857140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20</a:t>
            </a:fld>
            <a:endParaRPr lang="en-US"/>
          </a:p>
        </p:txBody>
      </p:sp>
      <p:sp>
        <p:nvSpPr>
          <p:cNvPr id="5" name="Footer Placeholder 4">
            <a:extLst>
              <a:ext uri="{FF2B5EF4-FFF2-40B4-BE49-F238E27FC236}">
                <a16:creationId xmlns:a16="http://schemas.microsoft.com/office/drawing/2014/main" id="{27351280-12F7-416C-A27C-A2062BA40AE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784393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21</a:t>
            </a:fld>
            <a:endParaRPr lang="en-US"/>
          </a:p>
        </p:txBody>
      </p:sp>
      <p:sp>
        <p:nvSpPr>
          <p:cNvPr id="5" name="Footer Placeholder 4">
            <a:extLst>
              <a:ext uri="{FF2B5EF4-FFF2-40B4-BE49-F238E27FC236}">
                <a16:creationId xmlns:a16="http://schemas.microsoft.com/office/drawing/2014/main" id="{D4C8F7AA-F965-4FE9-AA19-16AC15DE095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99219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22</a:t>
            </a:fld>
            <a:endParaRPr lang="en-US"/>
          </a:p>
        </p:txBody>
      </p:sp>
      <p:sp>
        <p:nvSpPr>
          <p:cNvPr id="5" name="Footer Placeholder 4">
            <a:extLst>
              <a:ext uri="{FF2B5EF4-FFF2-40B4-BE49-F238E27FC236}">
                <a16:creationId xmlns:a16="http://schemas.microsoft.com/office/drawing/2014/main" id="{2B719917-9738-4074-8A21-42355456A262}"/>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700765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23</a:t>
            </a:fld>
            <a:endParaRPr lang="en-US"/>
          </a:p>
        </p:txBody>
      </p:sp>
      <p:sp>
        <p:nvSpPr>
          <p:cNvPr id="5" name="Footer Placeholder 4">
            <a:extLst>
              <a:ext uri="{FF2B5EF4-FFF2-40B4-BE49-F238E27FC236}">
                <a16:creationId xmlns:a16="http://schemas.microsoft.com/office/drawing/2014/main" id="{E635BBB8-70D5-45B8-9AEB-F5F54552B019}"/>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945255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24</a:t>
            </a:fld>
            <a:endParaRPr lang="en-US"/>
          </a:p>
        </p:txBody>
      </p:sp>
      <p:sp>
        <p:nvSpPr>
          <p:cNvPr id="5" name="Footer Placeholder 4">
            <a:extLst>
              <a:ext uri="{FF2B5EF4-FFF2-40B4-BE49-F238E27FC236}">
                <a16:creationId xmlns:a16="http://schemas.microsoft.com/office/drawing/2014/main" id="{4A9FE2A5-D4FD-4771-AD87-6E0E9D02CEFE}"/>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611866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25</a:t>
            </a:fld>
            <a:endParaRPr lang="en-US"/>
          </a:p>
        </p:txBody>
      </p:sp>
      <p:sp>
        <p:nvSpPr>
          <p:cNvPr id="5" name="Footer Placeholder 4">
            <a:extLst>
              <a:ext uri="{FF2B5EF4-FFF2-40B4-BE49-F238E27FC236}">
                <a16:creationId xmlns:a16="http://schemas.microsoft.com/office/drawing/2014/main" id="{4311E7AF-81DA-490F-A9D9-AA25DEB480A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708871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26</a:t>
            </a:fld>
            <a:endParaRPr lang="en-US"/>
          </a:p>
        </p:txBody>
      </p:sp>
      <p:sp>
        <p:nvSpPr>
          <p:cNvPr id="5" name="Footer Placeholder 4">
            <a:extLst>
              <a:ext uri="{FF2B5EF4-FFF2-40B4-BE49-F238E27FC236}">
                <a16:creationId xmlns:a16="http://schemas.microsoft.com/office/drawing/2014/main" id="{6B8BF145-4349-41AA-AEC0-E35C564FA519}"/>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9012247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27</a:t>
            </a:fld>
            <a:endParaRPr lang="en-US"/>
          </a:p>
        </p:txBody>
      </p:sp>
      <p:sp>
        <p:nvSpPr>
          <p:cNvPr id="5" name="Footer Placeholder 4">
            <a:extLst>
              <a:ext uri="{FF2B5EF4-FFF2-40B4-BE49-F238E27FC236}">
                <a16:creationId xmlns:a16="http://schemas.microsoft.com/office/drawing/2014/main" id="{7961CBF9-9FE7-46D8-AAD5-9A3F95140820}"/>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1084616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28</a:t>
            </a:fld>
            <a:endParaRPr lang="en-US"/>
          </a:p>
        </p:txBody>
      </p:sp>
      <p:sp>
        <p:nvSpPr>
          <p:cNvPr id="5" name="Footer Placeholder 4">
            <a:extLst>
              <a:ext uri="{FF2B5EF4-FFF2-40B4-BE49-F238E27FC236}">
                <a16:creationId xmlns:a16="http://schemas.microsoft.com/office/drawing/2014/main" id="{3293444B-A01D-4DED-8251-0DD4081C418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521967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29</a:t>
            </a:fld>
            <a:endParaRPr lang="en-US"/>
          </a:p>
        </p:txBody>
      </p:sp>
      <p:sp>
        <p:nvSpPr>
          <p:cNvPr id="5" name="Footer Placeholder 4">
            <a:extLst>
              <a:ext uri="{FF2B5EF4-FFF2-40B4-BE49-F238E27FC236}">
                <a16:creationId xmlns:a16="http://schemas.microsoft.com/office/drawing/2014/main" id="{658F2675-B206-44C1-9DAA-903425CA3A0A}"/>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725578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30</a:t>
            </a:fld>
            <a:endParaRPr lang="en-US"/>
          </a:p>
        </p:txBody>
      </p:sp>
      <p:sp>
        <p:nvSpPr>
          <p:cNvPr id="5" name="Footer Placeholder 4">
            <a:extLst>
              <a:ext uri="{FF2B5EF4-FFF2-40B4-BE49-F238E27FC236}">
                <a16:creationId xmlns:a16="http://schemas.microsoft.com/office/drawing/2014/main" id="{AAD2F164-C728-4732-9ED0-CB0EDF00D8C2}"/>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559190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31</a:t>
            </a:fld>
            <a:endParaRPr lang="en-US"/>
          </a:p>
        </p:txBody>
      </p:sp>
      <p:sp>
        <p:nvSpPr>
          <p:cNvPr id="5" name="Footer Placeholder 4">
            <a:extLst>
              <a:ext uri="{FF2B5EF4-FFF2-40B4-BE49-F238E27FC236}">
                <a16:creationId xmlns:a16="http://schemas.microsoft.com/office/drawing/2014/main" id="{7F85525B-9BCA-4649-8186-5ECA38FCF02F}"/>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289182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32</a:t>
            </a:fld>
            <a:endParaRPr lang="en-US"/>
          </a:p>
        </p:txBody>
      </p:sp>
      <p:sp>
        <p:nvSpPr>
          <p:cNvPr id="5" name="Footer Placeholder 4">
            <a:extLst>
              <a:ext uri="{FF2B5EF4-FFF2-40B4-BE49-F238E27FC236}">
                <a16:creationId xmlns:a16="http://schemas.microsoft.com/office/drawing/2014/main" id="{82FEFF7E-061B-42F9-B88A-5FB47FBC4F3A}"/>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01569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33</a:t>
            </a:fld>
            <a:endParaRPr lang="en-US"/>
          </a:p>
        </p:txBody>
      </p:sp>
      <p:sp>
        <p:nvSpPr>
          <p:cNvPr id="5" name="Footer Placeholder 4">
            <a:extLst>
              <a:ext uri="{FF2B5EF4-FFF2-40B4-BE49-F238E27FC236}">
                <a16:creationId xmlns:a16="http://schemas.microsoft.com/office/drawing/2014/main" id="{F251BA83-D1FD-4DE5-BDB3-DA9D6AD7E4A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274100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34</a:t>
            </a:fld>
            <a:endParaRPr lang="en-US"/>
          </a:p>
        </p:txBody>
      </p:sp>
      <p:sp>
        <p:nvSpPr>
          <p:cNvPr id="5" name="Footer Placeholder 4">
            <a:extLst>
              <a:ext uri="{FF2B5EF4-FFF2-40B4-BE49-F238E27FC236}">
                <a16:creationId xmlns:a16="http://schemas.microsoft.com/office/drawing/2014/main" id="{3FDFD5AB-5F6E-4CA0-AA29-33A276D9C1C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126215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35</a:t>
            </a:fld>
            <a:endParaRPr lang="en-US"/>
          </a:p>
        </p:txBody>
      </p:sp>
      <p:sp>
        <p:nvSpPr>
          <p:cNvPr id="5" name="Footer Placeholder 4">
            <a:extLst>
              <a:ext uri="{FF2B5EF4-FFF2-40B4-BE49-F238E27FC236}">
                <a16:creationId xmlns:a16="http://schemas.microsoft.com/office/drawing/2014/main" id="{C83DCA34-5023-4EE9-AE60-7A6B80BD072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5244453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36</a:t>
            </a:fld>
            <a:endParaRPr lang="en-US"/>
          </a:p>
        </p:txBody>
      </p:sp>
      <p:sp>
        <p:nvSpPr>
          <p:cNvPr id="5" name="Footer Placeholder 4">
            <a:extLst>
              <a:ext uri="{FF2B5EF4-FFF2-40B4-BE49-F238E27FC236}">
                <a16:creationId xmlns:a16="http://schemas.microsoft.com/office/drawing/2014/main" id="{F4BA5D0A-4C3E-426B-A670-967DD0693B8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6317043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37</a:t>
            </a:fld>
            <a:endParaRPr lang="en-US"/>
          </a:p>
        </p:txBody>
      </p:sp>
      <p:sp>
        <p:nvSpPr>
          <p:cNvPr id="5" name="Footer Placeholder 4">
            <a:extLst>
              <a:ext uri="{FF2B5EF4-FFF2-40B4-BE49-F238E27FC236}">
                <a16:creationId xmlns:a16="http://schemas.microsoft.com/office/drawing/2014/main" id="{893146D0-55C8-40F7-8F9A-98E0D9BEC97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4869819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38</a:t>
            </a:fld>
            <a:endParaRPr lang="en-US"/>
          </a:p>
        </p:txBody>
      </p:sp>
      <p:sp>
        <p:nvSpPr>
          <p:cNvPr id="5" name="Footer Placeholder 4">
            <a:extLst>
              <a:ext uri="{FF2B5EF4-FFF2-40B4-BE49-F238E27FC236}">
                <a16:creationId xmlns:a16="http://schemas.microsoft.com/office/drawing/2014/main" id="{A2DD203D-7C4E-4B8A-8004-6CDD37A9E36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269291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39</a:t>
            </a:fld>
            <a:endParaRPr lang="en-US"/>
          </a:p>
        </p:txBody>
      </p:sp>
      <p:sp>
        <p:nvSpPr>
          <p:cNvPr id="5" name="Footer Placeholder 4">
            <a:extLst>
              <a:ext uri="{FF2B5EF4-FFF2-40B4-BE49-F238E27FC236}">
                <a16:creationId xmlns:a16="http://schemas.microsoft.com/office/drawing/2014/main" id="{A4A54C65-4DCC-40B5-A7CB-144959043CB3}"/>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9655650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40</a:t>
            </a:fld>
            <a:endParaRPr lang="en-US"/>
          </a:p>
        </p:txBody>
      </p:sp>
      <p:sp>
        <p:nvSpPr>
          <p:cNvPr id="5" name="Footer Placeholder 4">
            <a:extLst>
              <a:ext uri="{FF2B5EF4-FFF2-40B4-BE49-F238E27FC236}">
                <a16:creationId xmlns:a16="http://schemas.microsoft.com/office/drawing/2014/main" id="{115120BC-80A4-4A18-83C3-AF7529456F5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13588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41</a:t>
            </a:fld>
            <a:endParaRPr lang="en-US"/>
          </a:p>
        </p:txBody>
      </p:sp>
      <p:sp>
        <p:nvSpPr>
          <p:cNvPr id="5" name="Footer Placeholder 4">
            <a:extLst>
              <a:ext uri="{FF2B5EF4-FFF2-40B4-BE49-F238E27FC236}">
                <a16:creationId xmlns:a16="http://schemas.microsoft.com/office/drawing/2014/main" id="{C3FF9B83-590F-4DD5-AD05-07791DC7C5FF}"/>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189484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42</a:t>
            </a:fld>
            <a:endParaRPr lang="en-US"/>
          </a:p>
        </p:txBody>
      </p:sp>
      <p:sp>
        <p:nvSpPr>
          <p:cNvPr id="5" name="Footer Placeholder 4">
            <a:extLst>
              <a:ext uri="{FF2B5EF4-FFF2-40B4-BE49-F238E27FC236}">
                <a16:creationId xmlns:a16="http://schemas.microsoft.com/office/drawing/2014/main" id="{D977851E-E329-4C33-9B14-ACFA577F0C84}"/>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7446775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43</a:t>
            </a:fld>
            <a:endParaRPr lang="en-US"/>
          </a:p>
        </p:txBody>
      </p:sp>
      <p:sp>
        <p:nvSpPr>
          <p:cNvPr id="5" name="Footer Placeholder 4">
            <a:extLst>
              <a:ext uri="{FF2B5EF4-FFF2-40B4-BE49-F238E27FC236}">
                <a16:creationId xmlns:a16="http://schemas.microsoft.com/office/drawing/2014/main" id="{98D9CEB6-0E00-4D31-9776-6AB69F402638}"/>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662496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44</a:t>
            </a:fld>
            <a:endParaRPr lang="en-US"/>
          </a:p>
        </p:txBody>
      </p:sp>
      <p:sp>
        <p:nvSpPr>
          <p:cNvPr id="5" name="Footer Placeholder 4">
            <a:extLst>
              <a:ext uri="{FF2B5EF4-FFF2-40B4-BE49-F238E27FC236}">
                <a16:creationId xmlns:a16="http://schemas.microsoft.com/office/drawing/2014/main" id="{3879C8F3-EE68-4E01-89B1-AE708DF98E5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6151016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45</a:t>
            </a:fld>
            <a:endParaRPr lang="en-US"/>
          </a:p>
        </p:txBody>
      </p:sp>
      <p:sp>
        <p:nvSpPr>
          <p:cNvPr id="5" name="Footer Placeholder 4">
            <a:extLst>
              <a:ext uri="{FF2B5EF4-FFF2-40B4-BE49-F238E27FC236}">
                <a16:creationId xmlns:a16="http://schemas.microsoft.com/office/drawing/2014/main" id="{79CBA201-BBB8-4D83-A2EC-F81540A2793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497124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46</a:t>
            </a:fld>
            <a:endParaRPr lang="en-US"/>
          </a:p>
        </p:txBody>
      </p:sp>
      <p:sp>
        <p:nvSpPr>
          <p:cNvPr id="5" name="Footer Placeholder 4">
            <a:extLst>
              <a:ext uri="{FF2B5EF4-FFF2-40B4-BE49-F238E27FC236}">
                <a16:creationId xmlns:a16="http://schemas.microsoft.com/office/drawing/2014/main" id="{DAE0C8C5-F112-4CCC-AEE2-2D7F91541CE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7127776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47</a:t>
            </a:fld>
            <a:endParaRPr lang="en-US"/>
          </a:p>
        </p:txBody>
      </p:sp>
      <p:sp>
        <p:nvSpPr>
          <p:cNvPr id="5" name="Footer Placeholder 4">
            <a:extLst>
              <a:ext uri="{FF2B5EF4-FFF2-40B4-BE49-F238E27FC236}">
                <a16:creationId xmlns:a16="http://schemas.microsoft.com/office/drawing/2014/main" id="{9D481CAB-0CFC-4EE1-80F6-E84FD5EAF46A}"/>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528536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48</a:t>
            </a:fld>
            <a:endParaRPr lang="en-US"/>
          </a:p>
        </p:txBody>
      </p:sp>
      <p:sp>
        <p:nvSpPr>
          <p:cNvPr id="5" name="Footer Placeholder 4">
            <a:extLst>
              <a:ext uri="{FF2B5EF4-FFF2-40B4-BE49-F238E27FC236}">
                <a16:creationId xmlns:a16="http://schemas.microsoft.com/office/drawing/2014/main" id="{F5D334C2-075B-480C-8F94-F1072CC45D36}"/>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647256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49</a:t>
            </a:fld>
            <a:endParaRPr lang="en-US"/>
          </a:p>
        </p:txBody>
      </p:sp>
      <p:sp>
        <p:nvSpPr>
          <p:cNvPr id="5" name="Footer Placeholder 4">
            <a:extLst>
              <a:ext uri="{FF2B5EF4-FFF2-40B4-BE49-F238E27FC236}">
                <a16:creationId xmlns:a16="http://schemas.microsoft.com/office/drawing/2014/main" id="{5C64C172-59C3-4B1C-89AA-C38F3E7CF3F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6186295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50</a:t>
            </a:fld>
            <a:endParaRPr lang="en-US"/>
          </a:p>
        </p:txBody>
      </p:sp>
      <p:sp>
        <p:nvSpPr>
          <p:cNvPr id="5" name="Footer Placeholder 4">
            <a:extLst>
              <a:ext uri="{FF2B5EF4-FFF2-40B4-BE49-F238E27FC236}">
                <a16:creationId xmlns:a16="http://schemas.microsoft.com/office/drawing/2014/main" id="{5B6EBC66-27DC-4645-BAFD-6CA88008DC2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5801993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51</a:t>
            </a:fld>
            <a:endParaRPr lang="en-US"/>
          </a:p>
        </p:txBody>
      </p:sp>
      <p:sp>
        <p:nvSpPr>
          <p:cNvPr id="5" name="Footer Placeholder 4">
            <a:extLst>
              <a:ext uri="{FF2B5EF4-FFF2-40B4-BE49-F238E27FC236}">
                <a16:creationId xmlns:a16="http://schemas.microsoft.com/office/drawing/2014/main" id="{D23D9560-6603-4E09-9A0B-CFE0250C6F7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01678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52</a:t>
            </a:fld>
            <a:endParaRPr lang="en-US"/>
          </a:p>
        </p:txBody>
      </p:sp>
      <p:sp>
        <p:nvSpPr>
          <p:cNvPr id="5" name="Footer Placeholder 4">
            <a:extLst>
              <a:ext uri="{FF2B5EF4-FFF2-40B4-BE49-F238E27FC236}">
                <a16:creationId xmlns:a16="http://schemas.microsoft.com/office/drawing/2014/main" id="{D6FCD4A8-DB97-45DD-99C5-008BA8612DE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4182953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53</a:t>
            </a:fld>
            <a:endParaRPr lang="en-US"/>
          </a:p>
        </p:txBody>
      </p:sp>
      <p:sp>
        <p:nvSpPr>
          <p:cNvPr id="5" name="Footer Placeholder 4">
            <a:extLst>
              <a:ext uri="{FF2B5EF4-FFF2-40B4-BE49-F238E27FC236}">
                <a16:creationId xmlns:a16="http://schemas.microsoft.com/office/drawing/2014/main" id="{C229CA4A-947F-4568-868C-5B03CACFA6E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6666597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54</a:t>
            </a:fld>
            <a:endParaRPr lang="en-US"/>
          </a:p>
        </p:txBody>
      </p:sp>
      <p:sp>
        <p:nvSpPr>
          <p:cNvPr id="5" name="Footer Placeholder 4">
            <a:extLst>
              <a:ext uri="{FF2B5EF4-FFF2-40B4-BE49-F238E27FC236}">
                <a16:creationId xmlns:a16="http://schemas.microsoft.com/office/drawing/2014/main" id="{E0C95B77-A2AE-4661-9C0E-2D417500EF5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9529553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55</a:t>
            </a:fld>
            <a:endParaRPr lang="en-US"/>
          </a:p>
        </p:txBody>
      </p:sp>
      <p:sp>
        <p:nvSpPr>
          <p:cNvPr id="5" name="Footer Placeholder 4">
            <a:extLst>
              <a:ext uri="{FF2B5EF4-FFF2-40B4-BE49-F238E27FC236}">
                <a16:creationId xmlns:a16="http://schemas.microsoft.com/office/drawing/2014/main" id="{823032EE-A6B5-4B32-8993-3099D3533634}"/>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7864691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56</a:t>
            </a:fld>
            <a:endParaRPr lang="en-US"/>
          </a:p>
        </p:txBody>
      </p:sp>
      <p:sp>
        <p:nvSpPr>
          <p:cNvPr id="5" name="Footer Placeholder 4">
            <a:extLst>
              <a:ext uri="{FF2B5EF4-FFF2-40B4-BE49-F238E27FC236}">
                <a16:creationId xmlns:a16="http://schemas.microsoft.com/office/drawing/2014/main" id="{D6AF1A01-6B97-43FA-8BF8-AA0C67F2B3A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5870424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57</a:t>
            </a:fld>
            <a:endParaRPr lang="en-US"/>
          </a:p>
        </p:txBody>
      </p:sp>
      <p:sp>
        <p:nvSpPr>
          <p:cNvPr id="5" name="Footer Placeholder 4">
            <a:extLst>
              <a:ext uri="{FF2B5EF4-FFF2-40B4-BE49-F238E27FC236}">
                <a16:creationId xmlns:a16="http://schemas.microsoft.com/office/drawing/2014/main" id="{E53306D6-229D-4D60-9E15-FDDCB29A2F32}"/>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1140920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58</a:t>
            </a:fld>
            <a:endParaRPr lang="en-US"/>
          </a:p>
        </p:txBody>
      </p:sp>
      <p:sp>
        <p:nvSpPr>
          <p:cNvPr id="5" name="Footer Placeholder 4">
            <a:extLst>
              <a:ext uri="{FF2B5EF4-FFF2-40B4-BE49-F238E27FC236}">
                <a16:creationId xmlns:a16="http://schemas.microsoft.com/office/drawing/2014/main" id="{6EB8EB89-0721-4292-B136-8A286801DC8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126167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59</a:t>
            </a:fld>
            <a:endParaRPr lang="en-US"/>
          </a:p>
        </p:txBody>
      </p:sp>
      <p:sp>
        <p:nvSpPr>
          <p:cNvPr id="5" name="Footer Placeholder 4">
            <a:extLst>
              <a:ext uri="{FF2B5EF4-FFF2-40B4-BE49-F238E27FC236}">
                <a16:creationId xmlns:a16="http://schemas.microsoft.com/office/drawing/2014/main" id="{D9597672-E59A-4DE2-BADB-548D4DAC41E8}"/>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525663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60</a:t>
            </a:fld>
            <a:endParaRPr lang="en-US"/>
          </a:p>
        </p:txBody>
      </p:sp>
      <p:sp>
        <p:nvSpPr>
          <p:cNvPr id="5" name="Footer Placeholder 4">
            <a:extLst>
              <a:ext uri="{FF2B5EF4-FFF2-40B4-BE49-F238E27FC236}">
                <a16:creationId xmlns:a16="http://schemas.microsoft.com/office/drawing/2014/main" id="{17E954E5-B761-4AA9-8078-23648DA524B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840150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61</a:t>
            </a:fld>
            <a:endParaRPr lang="en-US"/>
          </a:p>
        </p:txBody>
      </p:sp>
      <p:sp>
        <p:nvSpPr>
          <p:cNvPr id="5" name="Footer Placeholder 4">
            <a:extLst>
              <a:ext uri="{FF2B5EF4-FFF2-40B4-BE49-F238E27FC236}">
                <a16:creationId xmlns:a16="http://schemas.microsoft.com/office/drawing/2014/main" id="{1FB157C1-F7EF-4644-9DDA-0D72F55E5FD6}"/>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5134318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62</a:t>
            </a:fld>
            <a:endParaRPr lang="en-US"/>
          </a:p>
        </p:txBody>
      </p:sp>
      <p:sp>
        <p:nvSpPr>
          <p:cNvPr id="5" name="Footer Placeholder 4">
            <a:extLst>
              <a:ext uri="{FF2B5EF4-FFF2-40B4-BE49-F238E27FC236}">
                <a16:creationId xmlns:a16="http://schemas.microsoft.com/office/drawing/2014/main" id="{F596FA81-29D5-4147-AA38-E2C4276C93AA}"/>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9854343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63</a:t>
            </a:fld>
            <a:endParaRPr lang="en-US"/>
          </a:p>
        </p:txBody>
      </p:sp>
      <p:sp>
        <p:nvSpPr>
          <p:cNvPr id="5" name="Footer Placeholder 4">
            <a:extLst>
              <a:ext uri="{FF2B5EF4-FFF2-40B4-BE49-F238E27FC236}">
                <a16:creationId xmlns:a16="http://schemas.microsoft.com/office/drawing/2014/main" id="{2E994CDF-632D-438C-A22F-8D37E877946C}"/>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1704819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64</a:t>
            </a:fld>
            <a:endParaRPr lang="en-US"/>
          </a:p>
        </p:txBody>
      </p:sp>
      <p:sp>
        <p:nvSpPr>
          <p:cNvPr id="5" name="Footer Placeholder 4">
            <a:extLst>
              <a:ext uri="{FF2B5EF4-FFF2-40B4-BE49-F238E27FC236}">
                <a16:creationId xmlns:a16="http://schemas.microsoft.com/office/drawing/2014/main" id="{E64506E9-7C76-4ACE-8E80-CE94FC11E8C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5511097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65</a:t>
            </a:fld>
            <a:endParaRPr lang="en-US"/>
          </a:p>
        </p:txBody>
      </p:sp>
      <p:sp>
        <p:nvSpPr>
          <p:cNvPr id="5" name="Footer Placeholder 4">
            <a:extLst>
              <a:ext uri="{FF2B5EF4-FFF2-40B4-BE49-F238E27FC236}">
                <a16:creationId xmlns:a16="http://schemas.microsoft.com/office/drawing/2014/main" id="{96285783-A4E4-40A1-9B93-3467695EEB9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4247463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66</a:t>
            </a:fld>
            <a:endParaRPr lang="en-US"/>
          </a:p>
        </p:txBody>
      </p:sp>
      <p:sp>
        <p:nvSpPr>
          <p:cNvPr id="5" name="Footer Placeholder 4">
            <a:extLst>
              <a:ext uri="{FF2B5EF4-FFF2-40B4-BE49-F238E27FC236}">
                <a16:creationId xmlns:a16="http://schemas.microsoft.com/office/drawing/2014/main" id="{31A3D4FA-C3DA-46B8-AD00-8E981053B12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792027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67</a:t>
            </a:fld>
            <a:endParaRPr lang="en-US"/>
          </a:p>
        </p:txBody>
      </p:sp>
      <p:sp>
        <p:nvSpPr>
          <p:cNvPr id="5" name="Footer Placeholder 4">
            <a:extLst>
              <a:ext uri="{FF2B5EF4-FFF2-40B4-BE49-F238E27FC236}">
                <a16:creationId xmlns:a16="http://schemas.microsoft.com/office/drawing/2014/main" id="{F41BD64E-B4F3-45C3-B06D-C4E68C29526A}"/>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2174426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68</a:t>
            </a:fld>
            <a:endParaRPr lang="en-US"/>
          </a:p>
        </p:txBody>
      </p:sp>
      <p:sp>
        <p:nvSpPr>
          <p:cNvPr id="5" name="Footer Placeholder 4">
            <a:extLst>
              <a:ext uri="{FF2B5EF4-FFF2-40B4-BE49-F238E27FC236}">
                <a16:creationId xmlns:a16="http://schemas.microsoft.com/office/drawing/2014/main" id="{8A2FC419-ABB3-46EB-AF09-CBDB3C7AFA8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8363017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69</a:t>
            </a:fld>
            <a:endParaRPr lang="en-US"/>
          </a:p>
        </p:txBody>
      </p:sp>
      <p:sp>
        <p:nvSpPr>
          <p:cNvPr id="5" name="Footer Placeholder 4">
            <a:extLst>
              <a:ext uri="{FF2B5EF4-FFF2-40B4-BE49-F238E27FC236}">
                <a16:creationId xmlns:a16="http://schemas.microsoft.com/office/drawing/2014/main" id="{9CDA061B-1A68-47E2-9E03-315C678CFA29}"/>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958331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70</a:t>
            </a:fld>
            <a:endParaRPr lang="en-US"/>
          </a:p>
        </p:txBody>
      </p:sp>
      <p:sp>
        <p:nvSpPr>
          <p:cNvPr id="5" name="Footer Placeholder 4">
            <a:extLst>
              <a:ext uri="{FF2B5EF4-FFF2-40B4-BE49-F238E27FC236}">
                <a16:creationId xmlns:a16="http://schemas.microsoft.com/office/drawing/2014/main" id="{CBD39DBB-9E48-4594-80F8-5FFD485791B6}"/>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0965875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71</a:t>
            </a:fld>
            <a:endParaRPr lang="en-US"/>
          </a:p>
        </p:txBody>
      </p:sp>
      <p:sp>
        <p:nvSpPr>
          <p:cNvPr id="5" name="Footer Placeholder 4">
            <a:extLst>
              <a:ext uri="{FF2B5EF4-FFF2-40B4-BE49-F238E27FC236}">
                <a16:creationId xmlns:a16="http://schemas.microsoft.com/office/drawing/2014/main" id="{15D615F7-8F8A-478B-9851-45B7CE00652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1803374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72</a:t>
            </a:fld>
            <a:endParaRPr lang="en-US"/>
          </a:p>
        </p:txBody>
      </p:sp>
      <p:sp>
        <p:nvSpPr>
          <p:cNvPr id="5" name="Footer Placeholder 4">
            <a:extLst>
              <a:ext uri="{FF2B5EF4-FFF2-40B4-BE49-F238E27FC236}">
                <a16:creationId xmlns:a16="http://schemas.microsoft.com/office/drawing/2014/main" id="{50B83C5E-788A-492A-BE7D-A527481AE817}"/>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1108842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73</a:t>
            </a:fld>
            <a:endParaRPr lang="en-US"/>
          </a:p>
        </p:txBody>
      </p:sp>
      <p:sp>
        <p:nvSpPr>
          <p:cNvPr id="5" name="Footer Placeholder 4">
            <a:extLst>
              <a:ext uri="{FF2B5EF4-FFF2-40B4-BE49-F238E27FC236}">
                <a16:creationId xmlns:a16="http://schemas.microsoft.com/office/drawing/2014/main" id="{154431FD-81A1-4F8A-93D8-8A378E56EEC4}"/>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3654796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74</a:t>
            </a:fld>
            <a:endParaRPr lang="en-US"/>
          </a:p>
        </p:txBody>
      </p:sp>
      <p:sp>
        <p:nvSpPr>
          <p:cNvPr id="5" name="Footer Placeholder 4">
            <a:extLst>
              <a:ext uri="{FF2B5EF4-FFF2-40B4-BE49-F238E27FC236}">
                <a16:creationId xmlns:a16="http://schemas.microsoft.com/office/drawing/2014/main" id="{69BEAE0D-B7D0-4F08-ADCE-DD7B8C5F40ED}"/>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8395602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75</a:t>
            </a:fld>
            <a:endParaRPr lang="en-US"/>
          </a:p>
        </p:txBody>
      </p:sp>
      <p:sp>
        <p:nvSpPr>
          <p:cNvPr id="5" name="Footer Placeholder 4">
            <a:extLst>
              <a:ext uri="{FF2B5EF4-FFF2-40B4-BE49-F238E27FC236}">
                <a16:creationId xmlns:a16="http://schemas.microsoft.com/office/drawing/2014/main" id="{961317C9-9EA7-48C4-8414-62601B75B294}"/>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27823869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76</a:t>
            </a:fld>
            <a:endParaRPr lang="en-US"/>
          </a:p>
        </p:txBody>
      </p:sp>
      <p:sp>
        <p:nvSpPr>
          <p:cNvPr id="5" name="Footer Placeholder 4">
            <a:extLst>
              <a:ext uri="{FF2B5EF4-FFF2-40B4-BE49-F238E27FC236}">
                <a16:creationId xmlns:a16="http://schemas.microsoft.com/office/drawing/2014/main" id="{7544FC01-1695-4F6D-9273-6BFDD521CC48}"/>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6282991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77</a:t>
            </a:fld>
            <a:endParaRPr lang="en-US"/>
          </a:p>
        </p:txBody>
      </p:sp>
      <p:sp>
        <p:nvSpPr>
          <p:cNvPr id="5" name="Footer Placeholder 4">
            <a:extLst>
              <a:ext uri="{FF2B5EF4-FFF2-40B4-BE49-F238E27FC236}">
                <a16:creationId xmlns:a16="http://schemas.microsoft.com/office/drawing/2014/main" id="{5824398A-D7A9-485C-BC3D-D7D032374B05}"/>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7485511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78</a:t>
            </a:fld>
            <a:endParaRPr lang="en-US"/>
          </a:p>
        </p:txBody>
      </p:sp>
      <p:sp>
        <p:nvSpPr>
          <p:cNvPr id="5" name="Footer Placeholder 4">
            <a:extLst>
              <a:ext uri="{FF2B5EF4-FFF2-40B4-BE49-F238E27FC236}">
                <a16:creationId xmlns:a16="http://schemas.microsoft.com/office/drawing/2014/main" id="{7545C20E-4FD5-4010-BA1F-6E7E5A4044C0}"/>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12053783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79</a:t>
            </a:fld>
            <a:endParaRPr lang="en-US"/>
          </a:p>
        </p:txBody>
      </p:sp>
      <p:sp>
        <p:nvSpPr>
          <p:cNvPr id="5" name="Footer Placeholder 4">
            <a:extLst>
              <a:ext uri="{FF2B5EF4-FFF2-40B4-BE49-F238E27FC236}">
                <a16:creationId xmlns:a16="http://schemas.microsoft.com/office/drawing/2014/main" id="{C592F44D-E10D-4831-ADAD-722DA51CFE6B}"/>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2397616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80</a:t>
            </a:fld>
            <a:endParaRPr lang="en-US"/>
          </a:p>
        </p:txBody>
      </p:sp>
      <p:sp>
        <p:nvSpPr>
          <p:cNvPr id="5" name="Footer Placeholder 4">
            <a:extLst>
              <a:ext uri="{FF2B5EF4-FFF2-40B4-BE49-F238E27FC236}">
                <a16:creationId xmlns:a16="http://schemas.microsoft.com/office/drawing/2014/main" id="{17CAC0B7-6867-49C8-882D-090527B90181}"/>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40814319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01613F-1E47-4FD1-9DE3-5B74E10E4D19}" type="slidenum">
              <a:rPr lang="en-US" smtClean="0"/>
              <a:t>81</a:t>
            </a:fld>
            <a:endParaRPr lang="en-US"/>
          </a:p>
        </p:txBody>
      </p:sp>
      <p:sp>
        <p:nvSpPr>
          <p:cNvPr id="5" name="Footer Placeholder 4">
            <a:extLst>
              <a:ext uri="{FF2B5EF4-FFF2-40B4-BE49-F238E27FC236}">
                <a16:creationId xmlns:a16="http://schemas.microsoft.com/office/drawing/2014/main" id="{8B8073B6-5E85-46A1-884C-12B21EFBEFC9}"/>
              </a:ext>
            </a:extLst>
          </p:cNvPr>
          <p:cNvSpPr>
            <a:spLocks noGrp="1"/>
          </p:cNvSpPr>
          <p:nvPr>
            <p:ph type="ftr" sz="quarter" idx="4"/>
          </p:nvPr>
        </p:nvSpPr>
        <p:spPr/>
        <p:txBody>
          <a:bodyPr/>
          <a:lstStyle/>
          <a:p>
            <a:r>
              <a:rPr lang="en-US"/>
              <a:t>Course Slides</a:t>
            </a:r>
          </a:p>
        </p:txBody>
      </p:sp>
    </p:spTree>
    <p:extLst>
      <p:ext uri="{BB962C8B-B14F-4D97-AF65-F5344CB8AC3E}">
        <p14:creationId xmlns:p14="http://schemas.microsoft.com/office/powerpoint/2010/main" val="3643686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4027223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408664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39199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3602108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56148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237983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958140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3800958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741781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2503677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935B7D-CB1E-4D62-ACB2-01BA894D144B}" type="datetimeFigureOut">
              <a:rPr lang="en-US" smtClean="0"/>
              <a:t>9/4/2019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C55FA8-661C-43B7-B8A2-3A7A278621FB}" type="slidenum">
              <a:rPr lang="en-US" smtClean="0"/>
              <a:t>‹#›</a:t>
            </a:fld>
            <a:endParaRPr lang="en-US" dirty="0"/>
          </a:p>
        </p:txBody>
      </p:sp>
    </p:spTree>
    <p:extLst>
      <p:ext uri="{BB962C8B-B14F-4D97-AF65-F5344CB8AC3E}">
        <p14:creationId xmlns:p14="http://schemas.microsoft.com/office/powerpoint/2010/main" val="4243196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35B7D-CB1E-4D62-ACB2-01BA894D144B}" type="datetimeFigureOut">
              <a:rPr lang="en-US" smtClean="0"/>
              <a:t>9/4/2019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5FA8-661C-43B7-B8A2-3A7A278621FB}" type="slidenum">
              <a:rPr lang="en-US" smtClean="0"/>
              <a:t>‹#›</a:t>
            </a:fld>
            <a:endParaRPr lang="en-US" dirty="0"/>
          </a:p>
        </p:txBody>
      </p:sp>
    </p:spTree>
    <p:extLst>
      <p:ext uri="{BB962C8B-B14F-4D97-AF65-F5344CB8AC3E}">
        <p14:creationId xmlns:p14="http://schemas.microsoft.com/office/powerpoint/2010/main" val="3812392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762954"/>
          </a:xfrm>
        </p:spPr>
        <p:txBody>
          <a:bodyPr>
            <a:normAutofit/>
          </a:bodyPr>
          <a:lstStyle/>
          <a:p>
            <a:pPr marL="0" indent="0">
              <a:buNone/>
            </a:pPr>
            <a:r>
              <a:rPr lang="en-US" dirty="0"/>
              <a:t>This workbook is provided for veterans who seek to become effective advocates.  It is crafted specifically for the men and women who served our nation, state, and community in uniform – patriots who have proven themselves – Americans who seek a better, stronger country.</a:t>
            </a:r>
          </a:p>
          <a:p>
            <a:pPr marL="0" indent="0">
              <a:buNone/>
            </a:pPr>
            <a:endParaRPr lang="en-US" dirty="0"/>
          </a:p>
          <a:p>
            <a:pPr marL="0" indent="0">
              <a:buNone/>
            </a:pPr>
            <a:r>
              <a:rPr lang="en-US" dirty="0"/>
              <a:t>America NEEDS You!</a:t>
            </a:r>
          </a:p>
          <a:p>
            <a:pPr marL="0" indent="0">
              <a:buNone/>
            </a:pPr>
            <a:endParaRPr lang="en-US" dirty="0"/>
          </a:p>
          <a:p>
            <a:pPr marL="0" indent="0">
              <a:buNone/>
            </a:pPr>
            <a:endParaRPr lang="en-US" dirty="0"/>
          </a:p>
          <a:p>
            <a:pPr marL="0" indent="0">
              <a:buNone/>
            </a:pPr>
            <a:endParaRPr lang="en-US" dirty="0"/>
          </a:p>
          <a:p>
            <a:pPr marL="0" indent="0">
              <a:buNone/>
            </a:pPr>
            <a:r>
              <a:rPr lang="en-US" sz="1200" b="1" dirty="0"/>
              <a:t>© 2019 Paul L. Evans</a:t>
            </a:r>
          </a:p>
          <a:p>
            <a:pPr marL="0" indent="0">
              <a:buNone/>
            </a:pPr>
            <a:endParaRPr lang="en-US" dirty="0"/>
          </a:p>
        </p:txBody>
      </p:sp>
    </p:spTree>
    <p:extLst>
      <p:ext uri="{BB962C8B-B14F-4D97-AF65-F5344CB8AC3E}">
        <p14:creationId xmlns:p14="http://schemas.microsoft.com/office/powerpoint/2010/main" val="819715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An Introduction</a:t>
            </a:r>
          </a:p>
          <a:p>
            <a:r>
              <a:rPr lang="en-US" dirty="0"/>
              <a:t>The Role of an Advocate</a:t>
            </a:r>
          </a:p>
          <a:p>
            <a:r>
              <a:rPr lang="en-US" dirty="0"/>
              <a:t>Veterans as Advocates</a:t>
            </a:r>
          </a:p>
          <a:p>
            <a:r>
              <a:rPr lang="en-US" dirty="0"/>
              <a:t>VETERANSPEAK</a:t>
            </a:r>
          </a:p>
          <a:p>
            <a:r>
              <a:rPr lang="en-US" dirty="0"/>
              <a:t>How to Begin</a:t>
            </a:r>
          </a:p>
          <a:p>
            <a:r>
              <a:rPr lang="en-US" dirty="0"/>
              <a:t>The Art of Ethical Persuasion through Advocacy: “Good Rhetoric”</a:t>
            </a:r>
          </a:p>
          <a:p>
            <a:r>
              <a:rPr lang="en-US" dirty="0"/>
              <a:t>The Last Mission</a:t>
            </a:r>
          </a:p>
          <a:p>
            <a:r>
              <a:rPr lang="en-US" dirty="0"/>
              <a:t>Appendices</a:t>
            </a:r>
          </a:p>
        </p:txBody>
      </p:sp>
    </p:spTree>
    <p:extLst>
      <p:ext uri="{BB962C8B-B14F-4D97-AF65-F5344CB8AC3E}">
        <p14:creationId xmlns:p14="http://schemas.microsoft.com/office/powerpoint/2010/main" val="1721035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An Introduction</a:t>
            </a:r>
          </a:p>
          <a:p>
            <a:pPr lvl="1"/>
            <a:r>
              <a:rPr lang="en-US" dirty="0"/>
              <a:t>The Welcome</a:t>
            </a:r>
          </a:p>
          <a:p>
            <a:pPr lvl="1"/>
            <a:r>
              <a:rPr lang="en-US" dirty="0"/>
              <a:t>The Instructor</a:t>
            </a:r>
          </a:p>
          <a:p>
            <a:pPr lvl="1"/>
            <a:r>
              <a:rPr lang="en-US" dirty="0"/>
              <a:t>The Mission</a:t>
            </a:r>
          </a:p>
          <a:p>
            <a:pPr lvl="2"/>
            <a:r>
              <a:rPr lang="en-US" dirty="0"/>
              <a:t>Today’s Objectives</a:t>
            </a:r>
          </a:p>
          <a:p>
            <a:pPr lvl="2"/>
            <a:r>
              <a:rPr lang="en-US" dirty="0"/>
              <a:t>Future Objectives</a:t>
            </a:r>
          </a:p>
          <a:p>
            <a:pPr lvl="1"/>
            <a:r>
              <a:rPr lang="en-US" dirty="0"/>
              <a:t>The Battle Rhythm</a:t>
            </a:r>
          </a:p>
          <a:p>
            <a:pPr lvl="2"/>
            <a:r>
              <a:rPr lang="en-US" dirty="0"/>
              <a:t>Expectations for the course</a:t>
            </a:r>
          </a:p>
        </p:txBody>
      </p:sp>
    </p:spTree>
    <p:extLst>
      <p:ext uri="{BB962C8B-B14F-4D97-AF65-F5344CB8AC3E}">
        <p14:creationId xmlns:p14="http://schemas.microsoft.com/office/powerpoint/2010/main" val="23746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An Introduction</a:t>
            </a:r>
          </a:p>
          <a:p>
            <a:pPr lvl="1"/>
            <a:r>
              <a:rPr lang="en-US" dirty="0"/>
              <a:t>The Welcome</a:t>
            </a:r>
          </a:p>
          <a:p>
            <a:pPr lvl="2"/>
            <a:r>
              <a:rPr lang="en-US" dirty="0"/>
              <a:t>ROE (Rules of Engagement)</a:t>
            </a:r>
          </a:p>
          <a:p>
            <a:pPr lvl="3"/>
            <a:r>
              <a:rPr lang="en-US" dirty="0"/>
              <a:t>“Big People Rules”</a:t>
            </a:r>
          </a:p>
          <a:p>
            <a:pPr lvl="4"/>
            <a:r>
              <a:rPr lang="en-US" dirty="0"/>
              <a:t>Address physiological needs as efficiently (and quietly) as possible</a:t>
            </a:r>
          </a:p>
          <a:p>
            <a:pPr lvl="4"/>
            <a:r>
              <a:rPr lang="en-US" dirty="0"/>
              <a:t>Listen BEFORE you Speak</a:t>
            </a:r>
          </a:p>
          <a:p>
            <a:pPr lvl="4"/>
            <a:r>
              <a:rPr lang="en-US" dirty="0"/>
              <a:t>There are no dumb questions, just Dumb people</a:t>
            </a:r>
          </a:p>
          <a:p>
            <a:pPr lvl="4"/>
            <a:r>
              <a:rPr lang="en-US" dirty="0"/>
              <a:t>Hold-fire on “off-topic” concerns/ideas/questions for the 1300 Hotwash</a:t>
            </a:r>
          </a:p>
          <a:p>
            <a:pPr lvl="4"/>
            <a:r>
              <a:rPr lang="en-US" dirty="0"/>
              <a:t>Participate: Own Your Learning Experience/s</a:t>
            </a:r>
          </a:p>
          <a:p>
            <a:pPr lvl="2"/>
            <a:r>
              <a:rPr lang="en-US" dirty="0"/>
              <a:t>The Foundation</a:t>
            </a:r>
          </a:p>
          <a:p>
            <a:pPr lvl="3"/>
            <a:r>
              <a:rPr lang="en-US" dirty="0"/>
              <a:t>Rights</a:t>
            </a:r>
          </a:p>
          <a:p>
            <a:pPr lvl="3"/>
            <a:r>
              <a:rPr lang="en-US" dirty="0"/>
              <a:t>Responsibilities </a:t>
            </a:r>
          </a:p>
          <a:p>
            <a:pPr lvl="3"/>
            <a:r>
              <a:rPr lang="en-US" dirty="0"/>
              <a:t>Duty</a:t>
            </a:r>
          </a:p>
        </p:txBody>
      </p:sp>
    </p:spTree>
    <p:extLst>
      <p:ext uri="{BB962C8B-B14F-4D97-AF65-F5344CB8AC3E}">
        <p14:creationId xmlns:p14="http://schemas.microsoft.com/office/powerpoint/2010/main" val="243371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853082"/>
          </a:xfrm>
        </p:spPr>
        <p:txBody>
          <a:bodyPr>
            <a:normAutofit fontScale="62500" lnSpcReduction="20000"/>
          </a:bodyPr>
          <a:lstStyle/>
          <a:p>
            <a:pPr marL="0" indent="0">
              <a:buNone/>
            </a:pPr>
            <a:r>
              <a:rPr lang="en-US" sz="3200" dirty="0">
                <a:cs typeface="Arial" panose="020B0604020202020204" pitchFamily="34" charset="0"/>
              </a:rPr>
              <a:t>IN CONGRESS, July 4, 1776.</a:t>
            </a:r>
          </a:p>
          <a:p>
            <a:endParaRPr lang="en-US" sz="3200" dirty="0">
              <a:cs typeface="Arial" panose="020B0604020202020204" pitchFamily="34" charset="0"/>
            </a:endParaRPr>
          </a:p>
          <a:p>
            <a:pPr marL="0" indent="0">
              <a:buNone/>
            </a:pPr>
            <a:r>
              <a:rPr lang="en-US" sz="3200" dirty="0">
                <a:cs typeface="Arial" panose="020B0604020202020204" pitchFamily="34" charset="0"/>
              </a:rPr>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 decent respect to the opinions of mankind requires that they should declare the causes which impel them to the separation.</a:t>
            </a:r>
          </a:p>
          <a:p>
            <a:endParaRPr lang="en-US" sz="3200" dirty="0">
              <a:cs typeface="Arial" panose="020B0604020202020204" pitchFamily="34" charset="0"/>
            </a:endParaRPr>
          </a:p>
          <a:p>
            <a:pPr marL="0" indent="0">
              <a:buNone/>
            </a:pPr>
            <a:r>
              <a:rPr lang="en-US" sz="3200" dirty="0">
                <a:cs typeface="Arial" panose="020B0604020202020204" pitchFamily="34" charset="0"/>
              </a:rPr>
              <a:t>We hold these truths to be self-evident, that all men are created equal, that they are endowed by their Creator with certain unalienable Rights, that among these are Life, Liberty and the pursuit of Happiness.--That to secure these rights, Governments are instituted among Men, deriving their just powers from the consent of the governed, --That whenever any Form of Government becomes destructive of these ends, it is the Right of the People to alter or to abolish it, and to institute new Government, laying its foundation on such principles and organizing its powers in such form, as to them shall seem most likely to effect their Safety and Happiness…</a:t>
            </a:r>
          </a:p>
          <a:p>
            <a:pPr marL="0" indent="0">
              <a:buNone/>
            </a:pPr>
            <a:r>
              <a:rPr lang="en-US" sz="3200" dirty="0">
                <a:cs typeface="Arial" panose="020B0604020202020204" pitchFamily="34" charset="0"/>
              </a:rPr>
              <a:t> </a:t>
            </a:r>
          </a:p>
          <a:p>
            <a:pPr marL="0" indent="0">
              <a:buNone/>
            </a:pPr>
            <a:r>
              <a:rPr lang="en-US" dirty="0"/>
              <a:t>* Declaration of Independence</a:t>
            </a:r>
          </a:p>
        </p:txBody>
      </p:sp>
    </p:spTree>
    <p:extLst>
      <p:ext uri="{BB962C8B-B14F-4D97-AF65-F5344CB8AC3E}">
        <p14:creationId xmlns:p14="http://schemas.microsoft.com/office/powerpoint/2010/main" val="408097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704484"/>
          </a:xfrm>
        </p:spPr>
        <p:txBody>
          <a:bodyPr>
            <a:noAutofit/>
          </a:bodyPr>
          <a:lstStyle/>
          <a:p>
            <a:pPr marL="0" indent="0" algn="ctr">
              <a:buNone/>
            </a:pPr>
            <a:r>
              <a:rPr lang="en-US" sz="2000" dirty="0">
                <a:cs typeface="Arial" panose="020B0604020202020204" pitchFamily="34" charset="0"/>
              </a:rPr>
              <a:t>We the people of the United States, </a:t>
            </a:r>
          </a:p>
          <a:p>
            <a:pPr marL="0" indent="0" algn="ctr">
              <a:buNone/>
            </a:pPr>
            <a:r>
              <a:rPr lang="en-US" sz="2000" dirty="0">
                <a:cs typeface="Arial" panose="020B0604020202020204" pitchFamily="34" charset="0"/>
              </a:rPr>
              <a:t>in order to form a more perfect union, </a:t>
            </a:r>
          </a:p>
          <a:p>
            <a:pPr marL="0" indent="0" algn="ctr">
              <a:buNone/>
            </a:pPr>
            <a:r>
              <a:rPr lang="en-US" sz="2000" dirty="0">
                <a:cs typeface="Arial" panose="020B0604020202020204" pitchFamily="34" charset="0"/>
              </a:rPr>
              <a:t>establish justice, insure domestic tranquility, </a:t>
            </a:r>
          </a:p>
          <a:p>
            <a:pPr marL="0" indent="0" algn="ctr">
              <a:buNone/>
            </a:pPr>
            <a:r>
              <a:rPr lang="en-US" sz="2000" dirty="0">
                <a:cs typeface="Arial" panose="020B0604020202020204" pitchFamily="34" charset="0"/>
              </a:rPr>
              <a:t>provide for the common defense, </a:t>
            </a:r>
          </a:p>
          <a:p>
            <a:pPr marL="0" indent="0" algn="ctr">
              <a:buNone/>
            </a:pPr>
            <a:r>
              <a:rPr lang="en-US" sz="2000" dirty="0">
                <a:cs typeface="Arial" panose="020B0604020202020204" pitchFamily="34" charset="0"/>
              </a:rPr>
              <a:t>promote the general welfare, </a:t>
            </a:r>
          </a:p>
          <a:p>
            <a:pPr marL="0" indent="0" algn="ctr">
              <a:buNone/>
            </a:pPr>
            <a:r>
              <a:rPr lang="en-US" sz="2000" dirty="0">
                <a:cs typeface="Arial" panose="020B0604020202020204" pitchFamily="34" charset="0"/>
              </a:rPr>
              <a:t>and secure the blessings of liberty </a:t>
            </a:r>
          </a:p>
          <a:p>
            <a:pPr marL="0" indent="0" algn="ctr">
              <a:buNone/>
            </a:pPr>
            <a:r>
              <a:rPr lang="en-US" sz="2000" dirty="0">
                <a:cs typeface="Arial" panose="020B0604020202020204" pitchFamily="34" charset="0"/>
              </a:rPr>
              <a:t>to ourselves </a:t>
            </a:r>
          </a:p>
          <a:p>
            <a:pPr marL="0" indent="0" algn="ctr">
              <a:buNone/>
            </a:pPr>
            <a:r>
              <a:rPr lang="en-US" sz="2000" dirty="0">
                <a:cs typeface="Arial" panose="020B0604020202020204" pitchFamily="34" charset="0"/>
              </a:rPr>
              <a:t>and our posterity, </a:t>
            </a:r>
          </a:p>
          <a:p>
            <a:pPr marL="0" indent="0" algn="ctr">
              <a:buNone/>
            </a:pPr>
            <a:r>
              <a:rPr lang="en-US" sz="2000" dirty="0">
                <a:cs typeface="Arial" panose="020B0604020202020204" pitchFamily="34" charset="0"/>
              </a:rPr>
              <a:t>do ordain and establish </a:t>
            </a:r>
          </a:p>
          <a:p>
            <a:pPr marL="0" indent="0" algn="ctr">
              <a:buNone/>
            </a:pPr>
            <a:r>
              <a:rPr lang="en-US" sz="2000" dirty="0">
                <a:cs typeface="Arial" panose="020B0604020202020204" pitchFamily="34" charset="0"/>
              </a:rPr>
              <a:t>this Constitution for </a:t>
            </a:r>
          </a:p>
          <a:p>
            <a:pPr marL="0" indent="0" algn="ctr">
              <a:buNone/>
            </a:pPr>
            <a:r>
              <a:rPr lang="en-US" sz="2000" dirty="0">
                <a:cs typeface="Arial" panose="020B0604020202020204" pitchFamily="34" charset="0"/>
              </a:rPr>
              <a:t>the United States of America</a:t>
            </a:r>
          </a:p>
          <a:p>
            <a:pPr marL="0" indent="0">
              <a:buNone/>
            </a:pPr>
            <a:r>
              <a:rPr lang="en-US" sz="1800" dirty="0">
                <a:cs typeface="Arial" panose="020B0604020202020204" pitchFamily="34" charset="0"/>
              </a:rPr>
              <a:t>* US Constitution</a:t>
            </a:r>
          </a:p>
          <a:p>
            <a:pPr marL="0" indent="0">
              <a:buNone/>
            </a:pPr>
            <a:endParaRPr lang="en-US" dirty="0"/>
          </a:p>
          <a:p>
            <a:pPr marL="457200" lvl="1" indent="0">
              <a:buNone/>
            </a:pPr>
            <a:endParaRPr lang="en-US" sz="2800" dirty="0"/>
          </a:p>
        </p:txBody>
      </p:sp>
    </p:spTree>
    <p:extLst>
      <p:ext uri="{BB962C8B-B14F-4D97-AF65-F5344CB8AC3E}">
        <p14:creationId xmlns:p14="http://schemas.microsoft.com/office/powerpoint/2010/main" val="3151730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a:bodyPr>
          <a:lstStyle/>
          <a:p>
            <a:r>
              <a:rPr lang="en-US" dirty="0"/>
              <a:t>The Foundation</a:t>
            </a:r>
          </a:p>
          <a:p>
            <a:pPr lvl="1"/>
            <a:r>
              <a:rPr lang="en-US" dirty="0"/>
              <a:t>Most civilians cannot understand the symbolic associations of rights, responsibilities, or duty in the same way as veterans</a:t>
            </a:r>
          </a:p>
          <a:p>
            <a:pPr lvl="1"/>
            <a:r>
              <a:rPr lang="en-US" dirty="0"/>
              <a:t>Most US Citizens have not known the requirement for keeping faith with an oath to something larger – more abstract – than themselves</a:t>
            </a:r>
          </a:p>
          <a:p>
            <a:pPr lvl="1"/>
            <a:r>
              <a:rPr lang="en-US" dirty="0"/>
              <a:t>Most people, through no fault of their own, cannot comprehend the spectrum of expectations – the “bookends” of a truly “good” or “bad” day</a:t>
            </a:r>
          </a:p>
          <a:p>
            <a:pPr lvl="1"/>
            <a:r>
              <a:rPr lang="en-US" dirty="0"/>
              <a:t>All veterans – whatever the period of service or personal experiences – were transformed by being a part of the military culture </a:t>
            </a:r>
          </a:p>
          <a:p>
            <a:pPr lvl="2"/>
            <a:r>
              <a:rPr lang="en-US" dirty="0"/>
              <a:t>All veterans KNOW:  </a:t>
            </a:r>
          </a:p>
          <a:p>
            <a:pPr lvl="3"/>
            <a:r>
              <a:rPr lang="en-US" dirty="0"/>
              <a:t>The experience of putting the nation, mission, or unit above their own individual well-being  </a:t>
            </a:r>
          </a:p>
          <a:p>
            <a:pPr lvl="3"/>
            <a:r>
              <a:rPr lang="en-US" dirty="0"/>
              <a:t>The experience of being a part of a military tradition that played a significant role in defending human values – of a legacy of sacrifice, selflessness, and service above self</a:t>
            </a:r>
          </a:p>
          <a:p>
            <a:pPr lvl="3"/>
            <a:r>
              <a:rPr lang="en-US" dirty="0"/>
              <a:t>The experience of taking an oath, keeping faith with it, and living with its price   </a:t>
            </a:r>
          </a:p>
        </p:txBody>
      </p:sp>
    </p:spTree>
    <p:extLst>
      <p:ext uri="{BB962C8B-B14F-4D97-AF65-F5344CB8AC3E}">
        <p14:creationId xmlns:p14="http://schemas.microsoft.com/office/powerpoint/2010/main" val="78312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667539"/>
          </a:xfrm>
        </p:spPr>
        <p:txBody>
          <a:bodyPr>
            <a:normAutofit/>
          </a:bodyPr>
          <a:lstStyle/>
          <a:p>
            <a:pPr marL="0" indent="0">
              <a:buNone/>
            </a:pPr>
            <a:r>
              <a:rPr lang="en-US" dirty="0"/>
              <a:t>“I [state your full name], having been appointed a (rank) in the United States Air Force [or alternative branch], do solemnly swear (or affirm) that I will support and defend the Constitution of the United States against all enemies, foreign and domestic; that I will bear true faith and allegiance to the same; that I take this obligation freely, without any mental reservation or purpose of evasion; and that I will well and faithfully discharge the duties of the office upon which I am about to enter. So help me God (optional).”</a:t>
            </a:r>
          </a:p>
          <a:p>
            <a:pPr marL="0" indent="0">
              <a:buNone/>
            </a:pPr>
            <a:endParaRPr lang="en-US" sz="1800" dirty="0"/>
          </a:p>
          <a:p>
            <a:pPr marL="0" indent="0">
              <a:buNone/>
            </a:pPr>
            <a:r>
              <a:rPr lang="en-US" sz="1800" dirty="0"/>
              <a:t>* USAF Oath of Office, Commissioned Officer/s</a:t>
            </a:r>
          </a:p>
          <a:p>
            <a:pPr marL="0" indent="0">
              <a:buNone/>
            </a:pPr>
            <a:endParaRPr lang="en-US" dirty="0"/>
          </a:p>
        </p:txBody>
      </p:sp>
    </p:spTree>
    <p:extLst>
      <p:ext uri="{BB962C8B-B14F-4D97-AF65-F5344CB8AC3E}">
        <p14:creationId xmlns:p14="http://schemas.microsoft.com/office/powerpoint/2010/main" val="459633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713720"/>
          </a:xfrm>
        </p:spPr>
        <p:txBody>
          <a:bodyPr>
            <a:normAutofit fontScale="92500" lnSpcReduction="20000"/>
          </a:bodyPr>
          <a:lstStyle/>
          <a:p>
            <a:r>
              <a:rPr lang="en-US" dirty="0"/>
              <a:t>An Introduction</a:t>
            </a:r>
          </a:p>
          <a:p>
            <a:pPr lvl="1"/>
            <a:r>
              <a:rPr lang="en-US" dirty="0"/>
              <a:t>The Instructor: Paul Evans</a:t>
            </a:r>
          </a:p>
          <a:p>
            <a:pPr lvl="2"/>
            <a:r>
              <a:rPr lang="en-US" dirty="0"/>
              <a:t>State Representative District 20: Elected 2018, 2016, 2014</a:t>
            </a:r>
          </a:p>
          <a:p>
            <a:pPr lvl="3"/>
            <a:r>
              <a:rPr lang="en-US" dirty="0"/>
              <a:t>Chair, House Committee on Veterans’ and Emergency Preparedness (2017 – Present)</a:t>
            </a:r>
          </a:p>
          <a:p>
            <a:pPr lvl="2"/>
            <a:r>
              <a:rPr lang="en-US" dirty="0"/>
              <a:t>Private Sector: President, Northwest Passage Trading Company (2010 – 2012)</a:t>
            </a:r>
          </a:p>
          <a:p>
            <a:pPr lvl="2"/>
            <a:r>
              <a:rPr lang="en-US" dirty="0"/>
              <a:t>Senior Policy Advisor, Governor Kulongoski</a:t>
            </a:r>
          </a:p>
          <a:p>
            <a:pPr lvl="3"/>
            <a:r>
              <a:rPr lang="en-US" dirty="0"/>
              <a:t>Emergency Management, Military, and Veterans’ Policy</a:t>
            </a:r>
          </a:p>
          <a:p>
            <a:pPr lvl="2"/>
            <a:r>
              <a:rPr lang="en-US" dirty="0"/>
              <a:t>Speech Communications Professor (1999 – Present): Courses at Chemeketa Community College, Oregon State University, Portland State University, and Western Oregon University</a:t>
            </a:r>
          </a:p>
          <a:p>
            <a:pPr lvl="3"/>
            <a:r>
              <a:rPr lang="en-US" dirty="0"/>
              <a:t>MAIS (OSU): American Government, Rhetoric &amp; Social Influence, and Environmental Policy</a:t>
            </a:r>
          </a:p>
          <a:p>
            <a:pPr lvl="3"/>
            <a:r>
              <a:rPr lang="en-US" dirty="0"/>
              <a:t>BS (WOSC): Public Policy &amp; Administration, History (Minor)</a:t>
            </a:r>
          </a:p>
          <a:p>
            <a:pPr lvl="2"/>
            <a:r>
              <a:rPr lang="en-US" dirty="0"/>
              <a:t>Major USAF (Ret.): 13B4 Master Air Battle Manager/Weapons Controller</a:t>
            </a:r>
          </a:p>
          <a:p>
            <a:pPr lvl="3"/>
            <a:r>
              <a:rPr lang="en-US" dirty="0"/>
              <a:t>Contingencies (10): Central America, Europe (ISO Balkans), South America, Southwest Asia, Afghanistan, Iraq</a:t>
            </a:r>
          </a:p>
          <a:p>
            <a:pPr lvl="2"/>
            <a:r>
              <a:rPr lang="en-US" dirty="0"/>
              <a:t>Local Government</a:t>
            </a:r>
          </a:p>
          <a:p>
            <a:pPr lvl="3"/>
            <a:r>
              <a:rPr lang="en-US" dirty="0"/>
              <a:t>Central School District 13j Board of Directors (2008 – 2011), Monmouth Mayor (1999 – 2002), Monmouth City Council (1989 – 1992), and appointed positions on budget committees, planning commission, and non-profit boards </a:t>
            </a:r>
          </a:p>
          <a:p>
            <a:pPr marL="914400" lvl="2" indent="0">
              <a:buNone/>
            </a:pPr>
            <a:endParaRPr lang="en-US" dirty="0"/>
          </a:p>
          <a:p>
            <a:pPr marL="457200" lvl="1" indent="0">
              <a:buNone/>
            </a:pPr>
            <a:endParaRPr lang="en-US" dirty="0"/>
          </a:p>
        </p:txBody>
      </p:sp>
    </p:spTree>
    <p:extLst>
      <p:ext uri="{BB962C8B-B14F-4D97-AF65-F5344CB8AC3E}">
        <p14:creationId xmlns:p14="http://schemas.microsoft.com/office/powerpoint/2010/main" val="52748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An Introduction</a:t>
            </a:r>
          </a:p>
          <a:p>
            <a:pPr lvl="1"/>
            <a:r>
              <a:rPr lang="en-US" dirty="0"/>
              <a:t>The Mission Objectives</a:t>
            </a:r>
          </a:p>
          <a:p>
            <a:pPr lvl="2"/>
            <a:r>
              <a:rPr lang="en-US" dirty="0"/>
              <a:t>Today </a:t>
            </a:r>
          </a:p>
          <a:p>
            <a:pPr lvl="3"/>
            <a:r>
              <a:rPr lang="en-US" dirty="0"/>
              <a:t>End the day better prepared for advocacy than you began it</a:t>
            </a:r>
          </a:p>
          <a:p>
            <a:pPr lvl="3"/>
            <a:r>
              <a:rPr lang="en-US" dirty="0"/>
              <a:t>Increase awareness of the principles of effective, ethical persuasion for meaningful change</a:t>
            </a:r>
          </a:p>
          <a:p>
            <a:pPr lvl="3"/>
            <a:r>
              <a:rPr lang="en-US" dirty="0"/>
              <a:t>Completion of the six (6) learning modules included in this course</a:t>
            </a:r>
          </a:p>
          <a:p>
            <a:pPr lvl="3"/>
            <a:r>
              <a:rPr lang="en-US" dirty="0"/>
              <a:t>ENDEX NLT 1330</a:t>
            </a:r>
          </a:p>
          <a:p>
            <a:pPr lvl="2"/>
            <a:r>
              <a:rPr lang="en-US" dirty="0"/>
              <a:t>Future</a:t>
            </a:r>
          </a:p>
          <a:p>
            <a:pPr lvl="3"/>
            <a:r>
              <a:rPr lang="en-US" dirty="0"/>
              <a:t>Execution of some or all of the lessons provided in this course</a:t>
            </a:r>
          </a:p>
          <a:p>
            <a:pPr lvl="3"/>
            <a:r>
              <a:rPr lang="en-US" dirty="0"/>
              <a:t>Development of a personal “style” of ethical advocacy throughout personal as well as professional environments</a:t>
            </a:r>
          </a:p>
          <a:p>
            <a:pPr lvl="3"/>
            <a:r>
              <a:rPr lang="en-US" dirty="0"/>
              <a:t>Acceptance of the NEED for civic engagement throughout our nation, state, and communities</a:t>
            </a:r>
          </a:p>
        </p:txBody>
      </p:sp>
    </p:spTree>
    <p:extLst>
      <p:ext uri="{BB962C8B-B14F-4D97-AF65-F5344CB8AC3E}">
        <p14:creationId xmlns:p14="http://schemas.microsoft.com/office/powerpoint/2010/main" val="2027854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An Introduction</a:t>
            </a:r>
          </a:p>
          <a:p>
            <a:pPr lvl="1"/>
            <a:r>
              <a:rPr lang="en-US" dirty="0"/>
              <a:t>The Battle Rhythm: (TPFDD) Time-Phased Force Deployment Data</a:t>
            </a:r>
          </a:p>
          <a:p>
            <a:pPr lvl="2"/>
            <a:r>
              <a:rPr lang="en-US" dirty="0"/>
              <a:t>The Plan</a:t>
            </a:r>
          </a:p>
          <a:p>
            <a:pPr lvl="3"/>
            <a:r>
              <a:rPr lang="en-US" dirty="0"/>
              <a:t>0830 Introduction</a:t>
            </a:r>
          </a:p>
          <a:p>
            <a:pPr lvl="3"/>
            <a:r>
              <a:rPr lang="en-US" dirty="0"/>
              <a:t>0900 Role of an Advocate</a:t>
            </a:r>
          </a:p>
          <a:p>
            <a:pPr lvl="3"/>
            <a:r>
              <a:rPr lang="en-US" dirty="0"/>
              <a:t>0940 Veterans as Advocates</a:t>
            </a:r>
          </a:p>
          <a:p>
            <a:pPr lvl="3"/>
            <a:r>
              <a:rPr lang="en-US" dirty="0"/>
              <a:t>1020 VETERANSPEAK</a:t>
            </a:r>
          </a:p>
          <a:p>
            <a:pPr lvl="3"/>
            <a:r>
              <a:rPr lang="en-US" dirty="0"/>
              <a:t>1050 How to Begin </a:t>
            </a:r>
          </a:p>
          <a:p>
            <a:pPr lvl="3"/>
            <a:r>
              <a:rPr lang="en-US" dirty="0"/>
              <a:t>1140 “Good Rhetoric” (Ethical Persuasion)</a:t>
            </a:r>
          </a:p>
          <a:p>
            <a:pPr lvl="3"/>
            <a:r>
              <a:rPr lang="en-US" dirty="0"/>
              <a:t>1230 The Last Mission</a:t>
            </a:r>
          </a:p>
          <a:p>
            <a:pPr marL="1371600" lvl="3" indent="0">
              <a:buNone/>
            </a:pPr>
            <a:endParaRPr lang="en-US" dirty="0"/>
          </a:p>
          <a:p>
            <a:pPr lvl="3"/>
            <a:r>
              <a:rPr lang="en-US" dirty="0"/>
              <a:t>Break times (including a working lunch) shall be dependent upon progress </a:t>
            </a:r>
          </a:p>
          <a:p>
            <a:pPr marL="457200" lvl="1" indent="0">
              <a:buNone/>
            </a:pPr>
            <a:endParaRPr lang="en-US" dirty="0"/>
          </a:p>
        </p:txBody>
      </p:sp>
    </p:spTree>
    <p:extLst>
      <p:ext uri="{BB962C8B-B14F-4D97-AF65-F5344CB8AC3E}">
        <p14:creationId xmlns:p14="http://schemas.microsoft.com/office/powerpoint/2010/main" val="238927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An Introduction</a:t>
            </a:r>
          </a:p>
          <a:p>
            <a:pPr lvl="1"/>
            <a:r>
              <a:rPr lang="en-US" dirty="0"/>
              <a:t>Summary</a:t>
            </a:r>
          </a:p>
          <a:p>
            <a:pPr marL="457200" lvl="1" indent="0">
              <a:buNone/>
            </a:pPr>
            <a:endParaRPr lang="en-US" dirty="0"/>
          </a:p>
        </p:txBody>
      </p:sp>
    </p:spTree>
    <p:extLst>
      <p:ext uri="{BB962C8B-B14F-4D97-AF65-F5344CB8AC3E}">
        <p14:creationId xmlns:p14="http://schemas.microsoft.com/office/powerpoint/2010/main" val="421026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Approximately 10 Minute Break</a:t>
            </a:r>
          </a:p>
        </p:txBody>
      </p:sp>
    </p:spTree>
    <p:extLst>
      <p:ext uri="{BB962C8B-B14F-4D97-AF65-F5344CB8AC3E}">
        <p14:creationId xmlns:p14="http://schemas.microsoft.com/office/powerpoint/2010/main" val="1783254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The Role of an Advocate</a:t>
            </a:r>
          </a:p>
          <a:p>
            <a:pPr lvl="1"/>
            <a:r>
              <a:rPr lang="en-US" dirty="0"/>
              <a:t>Definition of Key Terms</a:t>
            </a:r>
          </a:p>
          <a:p>
            <a:pPr lvl="1"/>
            <a:r>
              <a:rPr lang="en-US" dirty="0"/>
              <a:t>Functional Roles of Advocates</a:t>
            </a:r>
          </a:p>
          <a:p>
            <a:pPr lvl="1"/>
            <a:r>
              <a:rPr lang="en-US" dirty="0"/>
              <a:t>Conceptual Roles of Advocates</a:t>
            </a:r>
          </a:p>
          <a:p>
            <a:pPr lvl="1"/>
            <a:r>
              <a:rPr lang="en-US" dirty="0"/>
              <a:t>What is a “Good Advocate?”</a:t>
            </a:r>
          </a:p>
          <a:p>
            <a:pPr marL="457200" lvl="1" indent="0">
              <a:buNone/>
            </a:pPr>
            <a:endParaRPr lang="en-US" dirty="0"/>
          </a:p>
        </p:txBody>
      </p:sp>
    </p:spTree>
    <p:extLst>
      <p:ext uri="{BB962C8B-B14F-4D97-AF65-F5344CB8AC3E}">
        <p14:creationId xmlns:p14="http://schemas.microsoft.com/office/powerpoint/2010/main" val="1974391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781363"/>
          </a:xfrm>
        </p:spPr>
        <p:txBody>
          <a:bodyPr>
            <a:normAutofit fontScale="92500"/>
          </a:bodyPr>
          <a:lstStyle/>
          <a:p>
            <a:r>
              <a:rPr lang="en-US" dirty="0"/>
              <a:t>The Role of an Advocate</a:t>
            </a:r>
          </a:p>
          <a:p>
            <a:pPr lvl="1"/>
            <a:r>
              <a:rPr lang="en-US" dirty="0"/>
              <a:t>Definition of Key Terms</a:t>
            </a:r>
          </a:p>
          <a:p>
            <a:pPr lvl="2"/>
            <a:r>
              <a:rPr lang="en-US" dirty="0"/>
              <a:t>Advocate</a:t>
            </a:r>
          </a:p>
          <a:p>
            <a:pPr lvl="3"/>
            <a:r>
              <a:rPr lang="en-US" dirty="0"/>
              <a:t>Baseline: Any person who speaks on behalf of a cause, issue, outcome, or person</a:t>
            </a:r>
          </a:p>
          <a:p>
            <a:pPr lvl="3"/>
            <a:r>
              <a:rPr lang="en-US" dirty="0"/>
              <a:t>Our Definition: A person who chooses to accept ethical means of advancing a specific outcome </a:t>
            </a:r>
          </a:p>
          <a:p>
            <a:pPr lvl="2"/>
            <a:r>
              <a:rPr lang="en-US" dirty="0"/>
              <a:t>Audience</a:t>
            </a:r>
          </a:p>
          <a:p>
            <a:pPr lvl="3"/>
            <a:r>
              <a:rPr lang="en-US" dirty="0"/>
              <a:t>Baseline: A person or group of persons consuming the message/s of a specific communicator</a:t>
            </a:r>
          </a:p>
          <a:p>
            <a:pPr lvl="3"/>
            <a:r>
              <a:rPr lang="en-US" dirty="0"/>
              <a:t>Our Definition: The specific landscape: people, perspectives, and place of a specific rhetorical act</a:t>
            </a:r>
          </a:p>
          <a:p>
            <a:pPr lvl="2"/>
            <a:r>
              <a:rPr lang="en-US" dirty="0"/>
              <a:t>Veteran</a:t>
            </a:r>
          </a:p>
          <a:p>
            <a:pPr lvl="3"/>
            <a:r>
              <a:rPr lang="en-US" dirty="0"/>
              <a:t>Baseline: Title 38 CFR “A person who served in the active military, naval, or air service and who was discharged or released under conditions other than dishonorable.”</a:t>
            </a:r>
          </a:p>
          <a:p>
            <a:pPr lvl="3"/>
            <a:r>
              <a:rPr lang="en-US" dirty="0"/>
              <a:t>Our Definition: A person who served in the United States Armed Forces, whether in peacetime or war, who did so to the best of their ability</a:t>
            </a:r>
          </a:p>
          <a:p>
            <a:pPr lvl="4"/>
            <a:r>
              <a:rPr lang="en-US" dirty="0"/>
              <a:t>Combat Veteran: A subset of veterans who have been in direct or indirect imminent danger during a time of “hostilities” as a result of active military service *</a:t>
            </a:r>
          </a:p>
          <a:p>
            <a:pPr lvl="2"/>
            <a:endParaRPr lang="en-US" dirty="0"/>
          </a:p>
        </p:txBody>
      </p:sp>
    </p:spTree>
    <p:extLst>
      <p:ext uri="{BB962C8B-B14F-4D97-AF65-F5344CB8AC3E}">
        <p14:creationId xmlns:p14="http://schemas.microsoft.com/office/powerpoint/2010/main" val="769489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781363"/>
          </a:xfrm>
        </p:spPr>
        <p:txBody>
          <a:bodyPr>
            <a:normAutofit/>
          </a:bodyPr>
          <a:lstStyle/>
          <a:p>
            <a:r>
              <a:rPr lang="en-US" dirty="0"/>
              <a:t>The Role of an Advocate</a:t>
            </a:r>
          </a:p>
          <a:p>
            <a:pPr lvl="1"/>
            <a:r>
              <a:rPr lang="en-US" dirty="0"/>
              <a:t>Definition of Key Terms</a:t>
            </a:r>
          </a:p>
          <a:p>
            <a:pPr lvl="2"/>
            <a:r>
              <a:rPr lang="en-US" dirty="0"/>
              <a:t>Artistic Proofs: Constructions </a:t>
            </a:r>
          </a:p>
          <a:p>
            <a:pPr lvl="3"/>
            <a:r>
              <a:rPr lang="en-US" dirty="0"/>
              <a:t>Aristotle (among others) advanced the notion of persuasion resulting from the credibility of the speaker, the subjective influence of emotions, and the rationality of logic</a:t>
            </a:r>
          </a:p>
          <a:p>
            <a:pPr lvl="3"/>
            <a:r>
              <a:rPr lang="en-US" dirty="0"/>
              <a:t>His ideas have been refined over the ages</a:t>
            </a:r>
          </a:p>
          <a:p>
            <a:pPr lvl="4"/>
            <a:r>
              <a:rPr lang="en-US" dirty="0"/>
              <a:t>Ethos – Influence of the rhetor to credibly advance an idea </a:t>
            </a:r>
          </a:p>
          <a:p>
            <a:pPr lvl="4"/>
            <a:r>
              <a:rPr lang="en-US" dirty="0"/>
              <a:t>Mythos – Influence of emotions associated with community context or culture</a:t>
            </a:r>
          </a:p>
          <a:p>
            <a:pPr lvl="4"/>
            <a:r>
              <a:rPr lang="en-US" dirty="0"/>
              <a:t>Pathos – Influence of universal emotions upon a specific person, place, or thing</a:t>
            </a:r>
          </a:p>
          <a:p>
            <a:pPr lvl="4"/>
            <a:r>
              <a:rPr lang="en-US" dirty="0"/>
              <a:t>Logos – Influence of objective rationality and reasons</a:t>
            </a:r>
          </a:p>
          <a:p>
            <a:pPr lvl="2"/>
            <a:r>
              <a:rPr lang="en-US" dirty="0"/>
              <a:t>Inartistic Proofs: Revelations</a:t>
            </a:r>
          </a:p>
          <a:p>
            <a:pPr lvl="3"/>
            <a:r>
              <a:rPr lang="en-US" dirty="0"/>
              <a:t>Data in Context </a:t>
            </a:r>
          </a:p>
          <a:p>
            <a:pPr lvl="3"/>
            <a:r>
              <a:rPr lang="en-US" dirty="0"/>
              <a:t>Objectively constructed analysis</a:t>
            </a:r>
          </a:p>
          <a:p>
            <a:pPr lvl="3"/>
            <a:r>
              <a:rPr lang="en-US" dirty="0"/>
              <a:t>Revealed truth  </a:t>
            </a:r>
          </a:p>
        </p:txBody>
      </p:sp>
    </p:spTree>
    <p:extLst>
      <p:ext uri="{BB962C8B-B14F-4D97-AF65-F5344CB8AC3E}">
        <p14:creationId xmlns:p14="http://schemas.microsoft.com/office/powerpoint/2010/main" val="1037463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fontScale="92500" lnSpcReduction="20000"/>
          </a:bodyPr>
          <a:lstStyle/>
          <a:p>
            <a:r>
              <a:rPr lang="en-US" dirty="0"/>
              <a:t>The Role of an Advocate</a:t>
            </a:r>
          </a:p>
          <a:p>
            <a:pPr lvl="1"/>
            <a:r>
              <a:rPr lang="en-US" dirty="0"/>
              <a:t>Functional Roles of Advocates</a:t>
            </a:r>
          </a:p>
          <a:p>
            <a:pPr lvl="2"/>
            <a:r>
              <a:rPr lang="en-US" dirty="0"/>
              <a:t>Aspirational Explainer</a:t>
            </a:r>
          </a:p>
          <a:p>
            <a:pPr lvl="3"/>
            <a:r>
              <a:rPr lang="en-US" dirty="0"/>
              <a:t>Abstract notions Must be Explained to be Shared within a Community </a:t>
            </a:r>
          </a:p>
          <a:p>
            <a:pPr lvl="3"/>
            <a:r>
              <a:rPr lang="en-US" dirty="0"/>
              <a:t>Communities depend upon advocates to assign associations, meanings, and relationships between Abstract and Concrete notions </a:t>
            </a:r>
          </a:p>
          <a:p>
            <a:pPr lvl="2"/>
            <a:r>
              <a:rPr lang="en-US" dirty="0"/>
              <a:t>Inspirational Standard Bearer</a:t>
            </a:r>
          </a:p>
          <a:p>
            <a:pPr lvl="3"/>
            <a:r>
              <a:rPr lang="en-US" dirty="0"/>
              <a:t>Story-tellers able, ready, and willing to share meanings about the Necessity of an Idea </a:t>
            </a:r>
          </a:p>
          <a:p>
            <a:pPr lvl="3"/>
            <a:r>
              <a:rPr lang="en-US" dirty="0"/>
              <a:t>The “Bullet Magnet” for all who do not (or cannot) accept an Alternative reality</a:t>
            </a:r>
          </a:p>
          <a:p>
            <a:pPr lvl="2"/>
            <a:r>
              <a:rPr lang="en-US" dirty="0"/>
              <a:t>Policy Champion</a:t>
            </a:r>
          </a:p>
          <a:p>
            <a:pPr lvl="3"/>
            <a:r>
              <a:rPr lang="en-US" dirty="0"/>
              <a:t>Followers NEED an Advocate to Invest in</a:t>
            </a:r>
          </a:p>
          <a:p>
            <a:pPr lvl="3"/>
            <a:r>
              <a:rPr lang="en-US" dirty="0"/>
              <a:t>Humans seek Advocates able to “do battle” for righteous notions </a:t>
            </a:r>
          </a:p>
          <a:p>
            <a:pPr lvl="2"/>
            <a:r>
              <a:rPr lang="en-US" dirty="0"/>
              <a:t>Translator</a:t>
            </a:r>
          </a:p>
          <a:p>
            <a:pPr lvl="3"/>
            <a:r>
              <a:rPr lang="en-US" dirty="0"/>
              <a:t>Big Ideas must be translated into Small actions</a:t>
            </a:r>
          </a:p>
          <a:p>
            <a:pPr lvl="3"/>
            <a:r>
              <a:rPr lang="en-US" dirty="0"/>
              <a:t>Alignment between (and within) symbolic associations are critical for transforming ideas into emergent realities</a:t>
            </a:r>
          </a:p>
        </p:txBody>
      </p:sp>
    </p:spTree>
    <p:extLst>
      <p:ext uri="{BB962C8B-B14F-4D97-AF65-F5344CB8AC3E}">
        <p14:creationId xmlns:p14="http://schemas.microsoft.com/office/powerpoint/2010/main" val="476173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lnSpcReduction="10000"/>
          </a:bodyPr>
          <a:lstStyle/>
          <a:p>
            <a:r>
              <a:rPr lang="en-US" dirty="0"/>
              <a:t>The Role of an Advocate</a:t>
            </a:r>
          </a:p>
          <a:p>
            <a:pPr lvl="1"/>
            <a:r>
              <a:rPr lang="en-US" dirty="0"/>
              <a:t>Conceptual Roles of Advocates</a:t>
            </a:r>
          </a:p>
          <a:p>
            <a:pPr lvl="2"/>
            <a:r>
              <a:rPr lang="en-US" dirty="0"/>
              <a:t>In Faith</a:t>
            </a:r>
          </a:p>
          <a:p>
            <a:pPr lvl="3"/>
            <a:r>
              <a:rPr lang="en-US" dirty="0"/>
              <a:t>The Pulpit Pastor v. The Missionary</a:t>
            </a:r>
          </a:p>
          <a:p>
            <a:pPr lvl="4"/>
            <a:r>
              <a:rPr lang="en-US" dirty="0"/>
              <a:t>Taking care of the Congregation or Seeking out New Congregants </a:t>
            </a:r>
          </a:p>
          <a:p>
            <a:pPr lvl="2"/>
            <a:r>
              <a:rPr lang="en-US" dirty="0"/>
              <a:t>In Philosophy</a:t>
            </a:r>
          </a:p>
          <a:p>
            <a:pPr lvl="3"/>
            <a:r>
              <a:rPr lang="en-US" dirty="0"/>
              <a:t>The Idealist v. The Pragmatist</a:t>
            </a:r>
          </a:p>
          <a:p>
            <a:pPr lvl="4"/>
            <a:r>
              <a:rPr lang="en-US" dirty="0"/>
              <a:t>The Perfect at the Expense of the Sufficient </a:t>
            </a:r>
          </a:p>
          <a:p>
            <a:pPr lvl="2"/>
            <a:r>
              <a:rPr lang="en-US" dirty="0"/>
              <a:t>In Sports</a:t>
            </a:r>
          </a:p>
          <a:p>
            <a:pPr lvl="3"/>
            <a:r>
              <a:rPr lang="en-US" dirty="0"/>
              <a:t>The Coach v. The Players</a:t>
            </a:r>
          </a:p>
          <a:p>
            <a:pPr lvl="4"/>
            <a:r>
              <a:rPr lang="en-US" dirty="0"/>
              <a:t>Equal but separate values of Strategic and/or Tactical Skillsets </a:t>
            </a:r>
          </a:p>
          <a:p>
            <a:pPr lvl="2"/>
            <a:r>
              <a:rPr lang="en-US" dirty="0"/>
              <a:t>In War</a:t>
            </a:r>
          </a:p>
          <a:p>
            <a:pPr lvl="3"/>
            <a:r>
              <a:rPr lang="en-US" dirty="0"/>
              <a:t>The Operator v. The Force-Enabler</a:t>
            </a:r>
          </a:p>
          <a:p>
            <a:pPr lvl="4"/>
            <a:r>
              <a:rPr lang="en-US" dirty="0"/>
              <a:t>The Fight is most often determined long before it begins * (Sun Tzu)</a:t>
            </a:r>
          </a:p>
          <a:p>
            <a:pPr lvl="3"/>
            <a:endParaRPr lang="en-US" dirty="0"/>
          </a:p>
          <a:p>
            <a:pPr marL="1371600" lvl="3" indent="0">
              <a:buNone/>
            </a:pPr>
            <a:endParaRPr lang="en-US" dirty="0"/>
          </a:p>
        </p:txBody>
      </p:sp>
    </p:spTree>
    <p:extLst>
      <p:ext uri="{BB962C8B-B14F-4D97-AF65-F5344CB8AC3E}">
        <p14:creationId xmlns:p14="http://schemas.microsoft.com/office/powerpoint/2010/main" val="1324747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a:bodyPr>
          <a:lstStyle/>
          <a:p>
            <a:r>
              <a:rPr lang="en-US" dirty="0"/>
              <a:t>The Role of an Advocate</a:t>
            </a:r>
          </a:p>
          <a:p>
            <a:pPr lvl="1"/>
            <a:r>
              <a:rPr lang="en-US" dirty="0"/>
              <a:t>What is a “Good Advocate?”</a:t>
            </a:r>
          </a:p>
          <a:p>
            <a:pPr lvl="2"/>
            <a:r>
              <a:rPr lang="en-US" dirty="0"/>
              <a:t>There is no singular measurement for GOOD Advocacy</a:t>
            </a:r>
          </a:p>
          <a:p>
            <a:pPr lvl="3"/>
            <a:r>
              <a:rPr lang="en-US" dirty="0"/>
              <a:t>General Guidelines</a:t>
            </a:r>
          </a:p>
          <a:p>
            <a:pPr lvl="4"/>
            <a:r>
              <a:rPr lang="en-US" dirty="0"/>
              <a:t>The Advocate</a:t>
            </a:r>
          </a:p>
          <a:p>
            <a:pPr lvl="5"/>
            <a:r>
              <a:rPr lang="en-US" dirty="0"/>
              <a:t>Ethical choices</a:t>
            </a:r>
          </a:p>
          <a:p>
            <a:pPr lvl="4"/>
            <a:r>
              <a:rPr lang="en-US" dirty="0"/>
              <a:t>The Intended Means</a:t>
            </a:r>
          </a:p>
          <a:p>
            <a:pPr lvl="5"/>
            <a:r>
              <a:rPr lang="en-US" dirty="0"/>
              <a:t>Responsible persuasive appeals</a:t>
            </a:r>
          </a:p>
          <a:p>
            <a:pPr lvl="4"/>
            <a:r>
              <a:rPr lang="en-US" dirty="0"/>
              <a:t>The Intended Ends</a:t>
            </a:r>
          </a:p>
          <a:p>
            <a:pPr lvl="5"/>
            <a:r>
              <a:rPr lang="en-US" dirty="0"/>
              <a:t>A reasonable vision for the future</a:t>
            </a:r>
          </a:p>
          <a:p>
            <a:pPr lvl="4"/>
            <a:r>
              <a:rPr lang="en-US" dirty="0"/>
              <a:t>The Audience</a:t>
            </a:r>
          </a:p>
          <a:p>
            <a:pPr lvl="5"/>
            <a:r>
              <a:rPr lang="en-US" dirty="0"/>
              <a:t>Investment of the audience in the advocacy </a:t>
            </a:r>
          </a:p>
          <a:p>
            <a:pPr lvl="4"/>
            <a:r>
              <a:rPr lang="en-US" dirty="0"/>
              <a:t>The Outcome</a:t>
            </a:r>
          </a:p>
          <a:p>
            <a:pPr lvl="5"/>
            <a:r>
              <a:rPr lang="en-US" dirty="0"/>
              <a:t>Relative advancement of the ideas</a:t>
            </a:r>
          </a:p>
        </p:txBody>
      </p:sp>
    </p:spTree>
    <p:extLst>
      <p:ext uri="{BB962C8B-B14F-4D97-AF65-F5344CB8AC3E}">
        <p14:creationId xmlns:p14="http://schemas.microsoft.com/office/powerpoint/2010/main" val="3228476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The Role of an Advocate</a:t>
            </a:r>
          </a:p>
          <a:p>
            <a:pPr lvl="1"/>
            <a:r>
              <a:rPr lang="en-US" dirty="0"/>
              <a:t>Summary</a:t>
            </a:r>
          </a:p>
          <a:p>
            <a:pPr lvl="2"/>
            <a:r>
              <a:rPr lang="en-US" dirty="0"/>
              <a:t>Advocacy is the ethical advancement of an idea through responsibly constructed persuasive appeals for an intended outcome</a:t>
            </a:r>
          </a:p>
          <a:p>
            <a:pPr lvl="2"/>
            <a:r>
              <a:rPr lang="en-US" dirty="0"/>
              <a:t>Transforming ideas into emergent realities often requires various forms and functions of advocacy  </a:t>
            </a:r>
          </a:p>
          <a:p>
            <a:pPr lvl="2"/>
            <a:r>
              <a:rPr lang="en-US" dirty="0"/>
              <a:t>There is no singular measure for the efficacy of an advocate</a:t>
            </a:r>
          </a:p>
          <a:p>
            <a:pPr lvl="2"/>
            <a:r>
              <a:rPr lang="en-US" dirty="0"/>
              <a:t>Whatever the outcome, the best measures of ethical advocacy can be determined through:</a:t>
            </a:r>
          </a:p>
          <a:p>
            <a:pPr lvl="3"/>
            <a:r>
              <a:rPr lang="en-US" dirty="0"/>
              <a:t>The demonstrated character of the advocate</a:t>
            </a:r>
          </a:p>
          <a:p>
            <a:pPr lvl="3"/>
            <a:r>
              <a:rPr lang="en-US" dirty="0"/>
              <a:t>The rationality of the intended means</a:t>
            </a:r>
          </a:p>
          <a:p>
            <a:pPr lvl="3"/>
            <a:r>
              <a:rPr lang="en-US" dirty="0"/>
              <a:t>The reasonableness of the intended means</a:t>
            </a:r>
          </a:p>
          <a:p>
            <a:pPr lvl="3"/>
            <a:r>
              <a:rPr lang="en-US" dirty="0"/>
              <a:t>The investment of the audience in the advocate and the outcome  </a:t>
            </a:r>
          </a:p>
          <a:p>
            <a:pPr lvl="2"/>
            <a:endParaRPr lang="en-US" dirty="0"/>
          </a:p>
        </p:txBody>
      </p:sp>
    </p:spTree>
    <p:extLst>
      <p:ext uri="{BB962C8B-B14F-4D97-AF65-F5344CB8AC3E}">
        <p14:creationId xmlns:p14="http://schemas.microsoft.com/office/powerpoint/2010/main" val="327209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Approximately 10 Minute Break</a:t>
            </a:r>
          </a:p>
        </p:txBody>
      </p:sp>
    </p:spTree>
    <p:extLst>
      <p:ext uri="{BB962C8B-B14F-4D97-AF65-F5344CB8AC3E}">
        <p14:creationId xmlns:p14="http://schemas.microsoft.com/office/powerpoint/2010/main" val="311314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Veterans as Advocates</a:t>
            </a:r>
          </a:p>
          <a:p>
            <a:pPr lvl="1"/>
            <a:r>
              <a:rPr lang="en-US" dirty="0"/>
              <a:t>The Meaning of the Word</a:t>
            </a:r>
          </a:p>
          <a:p>
            <a:pPr lvl="1"/>
            <a:r>
              <a:rPr lang="en-US" dirty="0"/>
              <a:t>US Veterans History</a:t>
            </a:r>
          </a:p>
          <a:p>
            <a:pPr lvl="1"/>
            <a:r>
              <a:rPr lang="en-US" dirty="0"/>
              <a:t>21</a:t>
            </a:r>
            <a:r>
              <a:rPr lang="en-US" baseline="30000" dirty="0"/>
              <a:t>st</a:t>
            </a:r>
            <a:r>
              <a:rPr lang="en-US" dirty="0"/>
              <a:t> Century Veterans as Ambassadors</a:t>
            </a:r>
          </a:p>
          <a:p>
            <a:pPr lvl="1"/>
            <a:r>
              <a:rPr lang="en-US" dirty="0"/>
              <a:t>The “Vocabulary Trap”</a:t>
            </a:r>
          </a:p>
          <a:p>
            <a:pPr lvl="1"/>
            <a:r>
              <a:rPr lang="en-US" dirty="0"/>
              <a:t>The 2% Dilemma </a:t>
            </a:r>
          </a:p>
          <a:p>
            <a:pPr lvl="1"/>
            <a:r>
              <a:rPr lang="en-US" dirty="0"/>
              <a:t>Hollywood is NOT Reality</a:t>
            </a:r>
          </a:p>
          <a:p>
            <a:pPr lvl="1"/>
            <a:r>
              <a:rPr lang="en-US" dirty="0"/>
              <a:t>The Nation Does Not Know </a:t>
            </a:r>
            <a:br>
              <a:rPr lang="en-US" dirty="0"/>
            </a:br>
            <a:endParaRPr lang="en-US" dirty="0"/>
          </a:p>
          <a:p>
            <a:pPr lvl="1"/>
            <a:endParaRPr lang="en-US" dirty="0"/>
          </a:p>
        </p:txBody>
      </p:sp>
    </p:spTree>
    <p:extLst>
      <p:ext uri="{BB962C8B-B14F-4D97-AF65-F5344CB8AC3E}">
        <p14:creationId xmlns:p14="http://schemas.microsoft.com/office/powerpoint/2010/main" val="2986690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658199"/>
            <a:ext cx="10515600" cy="4961541"/>
          </a:xfrm>
        </p:spPr>
        <p:txBody>
          <a:bodyPr>
            <a:normAutofit/>
          </a:bodyPr>
          <a:lstStyle/>
          <a:p>
            <a:r>
              <a:rPr lang="en-US" dirty="0"/>
              <a:t>Veterans as Advocates</a:t>
            </a:r>
          </a:p>
          <a:p>
            <a:pPr lvl="1"/>
            <a:r>
              <a:rPr lang="en-US" dirty="0"/>
              <a:t>The Meaning of the Word: Veteran</a:t>
            </a:r>
          </a:p>
          <a:p>
            <a:pPr lvl="2"/>
            <a:r>
              <a:rPr lang="en-US" dirty="0"/>
              <a:t>Title 38 CFR Legal Definition is NOT the totality of the “meaning” of the word for most veterans</a:t>
            </a:r>
          </a:p>
          <a:p>
            <a:pPr lvl="3"/>
            <a:r>
              <a:rPr lang="en-US" sz="2000" dirty="0"/>
              <a:t>Within Military Culture there are some Realities</a:t>
            </a:r>
          </a:p>
          <a:p>
            <a:pPr lvl="4"/>
            <a:r>
              <a:rPr lang="en-US" sz="2000" dirty="0"/>
              <a:t>US Armed Forces is a Confederation of Tribes</a:t>
            </a:r>
          </a:p>
          <a:p>
            <a:pPr lvl="5"/>
            <a:r>
              <a:rPr lang="en-US" sz="2000" dirty="0"/>
              <a:t>Branch of Service</a:t>
            </a:r>
          </a:p>
          <a:p>
            <a:pPr lvl="5"/>
            <a:r>
              <a:rPr lang="en-US" sz="2000" dirty="0"/>
              <a:t>AFSC, MOS</a:t>
            </a:r>
          </a:p>
          <a:p>
            <a:pPr lvl="5"/>
            <a:r>
              <a:rPr lang="en-US" sz="2000" dirty="0"/>
              <a:t>Unit/s</a:t>
            </a:r>
          </a:p>
          <a:p>
            <a:pPr lvl="4"/>
            <a:r>
              <a:rPr lang="en-US" sz="2000" dirty="0"/>
              <a:t>Character is based upon The Foxhole, not the bank account – or even the background check </a:t>
            </a:r>
          </a:p>
          <a:p>
            <a:pPr lvl="4"/>
            <a:r>
              <a:rPr lang="en-US" sz="2000" dirty="0"/>
              <a:t>“Mission First, People Always” is more than an office furniture inspirational frame</a:t>
            </a:r>
          </a:p>
          <a:p>
            <a:pPr lvl="4"/>
            <a:r>
              <a:rPr lang="en-US" sz="2000" dirty="0"/>
              <a:t>Veterans NEED a Purpose greater than a paycheck</a:t>
            </a:r>
          </a:p>
        </p:txBody>
      </p:sp>
    </p:spTree>
    <p:extLst>
      <p:ext uri="{BB962C8B-B14F-4D97-AF65-F5344CB8AC3E}">
        <p14:creationId xmlns:p14="http://schemas.microsoft.com/office/powerpoint/2010/main" val="293991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199" y="1748348"/>
            <a:ext cx="10708341" cy="4744527"/>
          </a:xfrm>
        </p:spPr>
        <p:txBody>
          <a:bodyPr>
            <a:normAutofit fontScale="92500" lnSpcReduction="20000"/>
          </a:bodyPr>
          <a:lstStyle/>
          <a:p>
            <a:r>
              <a:rPr lang="en-US" dirty="0"/>
              <a:t>Veterans as Advocates</a:t>
            </a:r>
          </a:p>
          <a:p>
            <a:pPr lvl="1"/>
            <a:r>
              <a:rPr lang="en-US" dirty="0"/>
              <a:t>US Veterans History</a:t>
            </a:r>
          </a:p>
          <a:p>
            <a:pPr lvl="2"/>
            <a:r>
              <a:rPr lang="en-US" dirty="0"/>
              <a:t>H</a:t>
            </a:r>
            <a:r>
              <a:rPr lang="en-US" sz="2000" dirty="0"/>
              <a:t>istorically the US has cared for (still) veterans </a:t>
            </a:r>
            <a:r>
              <a:rPr lang="en-US" sz="2000" u="sng" dirty="0"/>
              <a:t>very</a:t>
            </a:r>
            <a:r>
              <a:rPr lang="en-US" sz="2000" dirty="0"/>
              <a:t> differently than most other great powers *</a:t>
            </a:r>
          </a:p>
          <a:p>
            <a:pPr lvl="4"/>
            <a:r>
              <a:rPr lang="en-US" sz="2000" dirty="0"/>
              <a:t>European Nations understand necessity of standing militaries</a:t>
            </a:r>
          </a:p>
          <a:p>
            <a:pPr lvl="5"/>
            <a:r>
              <a:rPr lang="en-US" sz="2000" dirty="0"/>
              <a:t>The US has struggled with this notion from the beginning (review US Constitution Article I, Section 8, Clauses 12-13)</a:t>
            </a:r>
          </a:p>
          <a:p>
            <a:pPr lvl="6"/>
            <a:r>
              <a:rPr lang="en-US" sz="2000" dirty="0"/>
              <a:t>Congressional requirement for providing/maintaining a Navy</a:t>
            </a:r>
          </a:p>
          <a:p>
            <a:pPr lvl="6"/>
            <a:r>
              <a:rPr lang="en-US" sz="2000" dirty="0"/>
              <a:t>Congressional power to raise/support armies, but NO appropriation for an Army may last longer than two (2) years</a:t>
            </a:r>
          </a:p>
          <a:p>
            <a:pPr lvl="4"/>
            <a:r>
              <a:rPr lang="en-US" sz="2000" dirty="0"/>
              <a:t>US fights the last war – we care for veterans as an “after-thought”</a:t>
            </a:r>
          </a:p>
          <a:p>
            <a:pPr lvl="5"/>
            <a:r>
              <a:rPr lang="en-US" sz="2000" dirty="0"/>
              <a:t>National culture is inherently “constrictive” after a war: “RESET” thinking then a mad scramble for responding to real/imagined exigencies </a:t>
            </a:r>
          </a:p>
          <a:p>
            <a:pPr lvl="4"/>
            <a:r>
              <a:rPr lang="en-US" sz="2000" dirty="0"/>
              <a:t>Reforms followed varying eras of US Military operations   	</a:t>
            </a:r>
          </a:p>
          <a:p>
            <a:pPr lvl="5"/>
            <a:r>
              <a:rPr lang="en-US" sz="2000" dirty="0"/>
              <a:t>Colonial </a:t>
            </a:r>
          </a:p>
          <a:p>
            <a:pPr lvl="5"/>
            <a:r>
              <a:rPr lang="en-US" sz="2000" dirty="0"/>
              <a:t>Era of Expansion</a:t>
            </a:r>
          </a:p>
          <a:p>
            <a:pPr lvl="5"/>
            <a:r>
              <a:rPr lang="en-US" sz="2000" dirty="0"/>
              <a:t>Global Combatant</a:t>
            </a:r>
          </a:p>
          <a:p>
            <a:pPr lvl="5"/>
            <a:r>
              <a:rPr lang="en-US" sz="2000" dirty="0"/>
              <a:t>Modern Era</a:t>
            </a:r>
          </a:p>
          <a:p>
            <a:pPr marL="1371600" lvl="3" indent="0">
              <a:buNone/>
            </a:pPr>
            <a:endParaRPr lang="en-US" sz="2000" dirty="0"/>
          </a:p>
        </p:txBody>
      </p:sp>
    </p:spTree>
    <p:extLst>
      <p:ext uri="{BB962C8B-B14F-4D97-AF65-F5344CB8AC3E}">
        <p14:creationId xmlns:p14="http://schemas.microsoft.com/office/powerpoint/2010/main" val="207104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696834"/>
            <a:ext cx="10515600" cy="5161166"/>
          </a:xfrm>
        </p:spPr>
        <p:txBody>
          <a:bodyPr>
            <a:normAutofit/>
          </a:bodyPr>
          <a:lstStyle/>
          <a:p>
            <a:r>
              <a:rPr lang="en-US" dirty="0"/>
              <a:t>Veterans as Advocates</a:t>
            </a:r>
          </a:p>
          <a:p>
            <a:pPr lvl="1"/>
            <a:r>
              <a:rPr lang="en-US" dirty="0"/>
              <a:t>US Veterans History</a:t>
            </a:r>
          </a:p>
          <a:p>
            <a:pPr lvl="2"/>
            <a:r>
              <a:rPr lang="en-US" dirty="0"/>
              <a:t>18</a:t>
            </a:r>
            <a:r>
              <a:rPr lang="en-US" baseline="30000" dirty="0"/>
              <a:t>th</a:t>
            </a:r>
            <a:r>
              <a:rPr lang="en-US" dirty="0"/>
              <a:t> Century </a:t>
            </a:r>
            <a:r>
              <a:rPr lang="en-US" sz="2000" dirty="0"/>
              <a:t>– Colonial Structures</a:t>
            </a:r>
          </a:p>
          <a:p>
            <a:pPr lvl="4"/>
            <a:r>
              <a:rPr lang="en-US" sz="1900" dirty="0"/>
              <a:t>Colonial Period</a:t>
            </a:r>
          </a:p>
          <a:p>
            <a:pPr lvl="5"/>
            <a:r>
              <a:rPr lang="en-US" sz="1900" dirty="0"/>
              <a:t>Militia structure</a:t>
            </a:r>
          </a:p>
          <a:p>
            <a:pPr lvl="5"/>
            <a:r>
              <a:rPr lang="en-US" sz="1900" dirty="0"/>
              <a:t>Universal service expectations (the “village” defended by the villagers)</a:t>
            </a:r>
          </a:p>
          <a:p>
            <a:pPr lvl="5"/>
            <a:r>
              <a:rPr lang="en-US" sz="1900" dirty="0"/>
              <a:t>Force composition transferred from United Kingdom to newly established USA</a:t>
            </a:r>
          </a:p>
          <a:p>
            <a:pPr lvl="6"/>
            <a:r>
              <a:rPr lang="en-US" sz="1900" dirty="0"/>
              <a:t>Small professional corps </a:t>
            </a:r>
          </a:p>
          <a:p>
            <a:pPr lvl="6"/>
            <a:r>
              <a:rPr lang="en-US" sz="1900" dirty="0"/>
              <a:t>Militia raised from colonial population * </a:t>
            </a:r>
          </a:p>
          <a:p>
            <a:pPr lvl="4"/>
            <a:r>
              <a:rPr lang="en-US" sz="1900" dirty="0"/>
              <a:t>Revolutionary War</a:t>
            </a:r>
          </a:p>
          <a:p>
            <a:pPr lvl="5"/>
            <a:r>
              <a:rPr lang="en-US" sz="1900" dirty="0"/>
              <a:t>Continental Army</a:t>
            </a:r>
          </a:p>
          <a:p>
            <a:pPr lvl="5"/>
            <a:r>
              <a:rPr lang="en-US" sz="1900" dirty="0"/>
              <a:t>Militia led by small former British/Mercenary “Professional Corps”</a:t>
            </a:r>
          </a:p>
          <a:p>
            <a:pPr lvl="6"/>
            <a:r>
              <a:rPr lang="en-US" sz="1900" dirty="0"/>
              <a:t>Compensation based upon individual circumstances</a:t>
            </a:r>
          </a:p>
          <a:p>
            <a:pPr lvl="6"/>
            <a:r>
              <a:rPr lang="en-US" sz="1900" dirty="0"/>
              <a:t>Geographic and/or personality of commander oriented </a:t>
            </a:r>
          </a:p>
          <a:p>
            <a:pPr marL="1371600" lvl="3" indent="0">
              <a:buNone/>
            </a:pPr>
            <a:endParaRPr lang="en-US" sz="2000" dirty="0"/>
          </a:p>
        </p:txBody>
      </p:sp>
    </p:spTree>
    <p:extLst>
      <p:ext uri="{BB962C8B-B14F-4D97-AF65-F5344CB8AC3E}">
        <p14:creationId xmlns:p14="http://schemas.microsoft.com/office/powerpoint/2010/main" val="1670751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696834"/>
            <a:ext cx="10515600" cy="5259778"/>
          </a:xfrm>
        </p:spPr>
        <p:txBody>
          <a:bodyPr>
            <a:normAutofit lnSpcReduction="10000"/>
          </a:bodyPr>
          <a:lstStyle/>
          <a:p>
            <a:r>
              <a:rPr lang="en-US" dirty="0"/>
              <a:t>Veterans as Advocates</a:t>
            </a:r>
          </a:p>
          <a:p>
            <a:pPr lvl="1"/>
            <a:r>
              <a:rPr lang="en-US" dirty="0"/>
              <a:t>US Veterans History</a:t>
            </a:r>
          </a:p>
          <a:p>
            <a:pPr lvl="2"/>
            <a:r>
              <a:rPr lang="en-US" dirty="0"/>
              <a:t>19</a:t>
            </a:r>
            <a:r>
              <a:rPr lang="en-US" baseline="30000" dirty="0"/>
              <a:t>th</a:t>
            </a:r>
            <a:r>
              <a:rPr lang="en-US" dirty="0"/>
              <a:t> </a:t>
            </a:r>
            <a:r>
              <a:rPr lang="en-US" sz="2000" dirty="0"/>
              <a:t>Century – Era of Expansion </a:t>
            </a:r>
          </a:p>
          <a:p>
            <a:pPr lvl="4"/>
            <a:r>
              <a:rPr lang="en-US" sz="1900" dirty="0"/>
              <a:t>US Military used to support Westward Expansion</a:t>
            </a:r>
          </a:p>
          <a:p>
            <a:pPr lvl="5"/>
            <a:r>
              <a:rPr lang="en-US" sz="1900" dirty="0"/>
              <a:t>Mexican War</a:t>
            </a:r>
          </a:p>
          <a:p>
            <a:pPr lvl="5"/>
            <a:r>
              <a:rPr lang="en-US" sz="1900" dirty="0"/>
              <a:t>Territorial Wars</a:t>
            </a:r>
          </a:p>
          <a:p>
            <a:pPr lvl="5"/>
            <a:r>
              <a:rPr lang="en-US" sz="1900" dirty="0"/>
              <a:t>Spanish-American War</a:t>
            </a:r>
          </a:p>
          <a:p>
            <a:pPr lvl="4"/>
            <a:r>
              <a:rPr lang="en-US" sz="1900" dirty="0"/>
              <a:t>Civil War </a:t>
            </a:r>
          </a:p>
          <a:p>
            <a:pPr lvl="5"/>
            <a:r>
              <a:rPr lang="en-US" sz="1900" dirty="0"/>
              <a:t>First US Experience with Conscription </a:t>
            </a:r>
          </a:p>
          <a:p>
            <a:pPr lvl="6"/>
            <a:r>
              <a:rPr lang="en-US" sz="1900" dirty="0"/>
              <a:t>Involuntary service (draft)</a:t>
            </a:r>
          </a:p>
          <a:p>
            <a:pPr lvl="6"/>
            <a:r>
              <a:rPr lang="en-US" sz="1900" dirty="0"/>
              <a:t>Some paid to avoid service through providing substitute value</a:t>
            </a:r>
          </a:p>
          <a:p>
            <a:pPr lvl="5"/>
            <a:r>
              <a:rPr lang="en-US" sz="1900" dirty="0"/>
              <a:t>Industrialized warfare</a:t>
            </a:r>
          </a:p>
          <a:p>
            <a:pPr lvl="6"/>
            <a:r>
              <a:rPr lang="en-US" sz="1900" dirty="0"/>
              <a:t>Railroads</a:t>
            </a:r>
          </a:p>
          <a:p>
            <a:pPr lvl="6"/>
            <a:r>
              <a:rPr lang="en-US" sz="1900" dirty="0"/>
              <a:t>Telegraph</a:t>
            </a:r>
          </a:p>
          <a:p>
            <a:pPr lvl="5"/>
            <a:r>
              <a:rPr lang="en-US" sz="1900" dirty="0"/>
              <a:t>Widespread impacts</a:t>
            </a:r>
          </a:p>
          <a:p>
            <a:pPr lvl="6"/>
            <a:r>
              <a:rPr lang="en-US" sz="1900" dirty="0"/>
              <a:t>Grand Army of the Republic</a:t>
            </a:r>
          </a:p>
          <a:p>
            <a:pPr lvl="6"/>
            <a:r>
              <a:rPr lang="en-US" sz="1900" dirty="0"/>
              <a:t>Veterans of the Confederacy </a:t>
            </a:r>
          </a:p>
        </p:txBody>
      </p:sp>
    </p:spTree>
    <p:extLst>
      <p:ext uri="{BB962C8B-B14F-4D97-AF65-F5344CB8AC3E}">
        <p14:creationId xmlns:p14="http://schemas.microsoft.com/office/powerpoint/2010/main" val="560012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568043"/>
            <a:ext cx="10515600" cy="5335031"/>
          </a:xfrm>
        </p:spPr>
        <p:txBody>
          <a:bodyPr>
            <a:normAutofit fontScale="92500" lnSpcReduction="10000"/>
          </a:bodyPr>
          <a:lstStyle/>
          <a:p>
            <a:r>
              <a:rPr lang="en-US" dirty="0"/>
              <a:t>Veterans as Advocates</a:t>
            </a:r>
          </a:p>
          <a:p>
            <a:pPr lvl="1"/>
            <a:r>
              <a:rPr lang="en-US" dirty="0"/>
              <a:t>US Veterans History</a:t>
            </a:r>
          </a:p>
          <a:p>
            <a:pPr lvl="2"/>
            <a:r>
              <a:rPr lang="en-US" sz="2200" dirty="0"/>
              <a:t>20</a:t>
            </a:r>
            <a:r>
              <a:rPr lang="en-US" sz="2200" baseline="30000" dirty="0"/>
              <a:t>th</a:t>
            </a:r>
            <a:r>
              <a:rPr lang="en-US" sz="2200" dirty="0"/>
              <a:t> Century – Global Combatant </a:t>
            </a:r>
          </a:p>
          <a:p>
            <a:pPr lvl="4"/>
            <a:r>
              <a:rPr lang="en-US" sz="2000" dirty="0"/>
              <a:t>Pseudo-colonial Wars</a:t>
            </a:r>
          </a:p>
          <a:p>
            <a:pPr lvl="5"/>
            <a:r>
              <a:rPr lang="en-US" sz="2000" dirty="0"/>
              <a:t>Cuba, Philippines, and Panama *</a:t>
            </a:r>
          </a:p>
          <a:p>
            <a:pPr lvl="4"/>
            <a:r>
              <a:rPr lang="en-US" sz="2000" dirty="0"/>
              <a:t>WWI</a:t>
            </a:r>
          </a:p>
          <a:p>
            <a:pPr lvl="5"/>
            <a:r>
              <a:rPr lang="en-US" sz="2000" dirty="0"/>
              <a:t>4,000,000 troops</a:t>
            </a:r>
          </a:p>
          <a:p>
            <a:pPr lvl="5"/>
            <a:r>
              <a:rPr lang="en-US" sz="2000" dirty="0"/>
              <a:t>1918 American Expeditionary Force – General “Black Jack” Pershing </a:t>
            </a:r>
          </a:p>
          <a:p>
            <a:pPr lvl="4"/>
            <a:r>
              <a:rPr lang="en-US" sz="2000" dirty="0"/>
              <a:t>WWII</a:t>
            </a:r>
          </a:p>
          <a:p>
            <a:pPr lvl="5"/>
            <a:r>
              <a:rPr lang="en-US" sz="2000" dirty="0"/>
              <a:t>16,000,000 troops</a:t>
            </a:r>
          </a:p>
          <a:p>
            <a:pPr lvl="5"/>
            <a:r>
              <a:rPr lang="en-US" sz="2000" dirty="0"/>
              <a:t>End WWII as the Most Powerful Military, Ever</a:t>
            </a:r>
          </a:p>
          <a:p>
            <a:pPr lvl="4"/>
            <a:r>
              <a:rPr lang="en-US" sz="2000" dirty="0"/>
              <a:t>Korea</a:t>
            </a:r>
          </a:p>
          <a:p>
            <a:pPr lvl="5"/>
            <a:r>
              <a:rPr lang="en-US" sz="2000" dirty="0"/>
              <a:t>Rise of United Nations enforcement (under US Command)</a:t>
            </a:r>
          </a:p>
          <a:p>
            <a:pPr lvl="4"/>
            <a:r>
              <a:rPr lang="en-US" sz="2000" dirty="0"/>
              <a:t>Vietnam</a:t>
            </a:r>
          </a:p>
          <a:p>
            <a:pPr lvl="5"/>
            <a:r>
              <a:rPr lang="en-US" sz="2000" dirty="0"/>
              <a:t>Proxy War with USSR</a:t>
            </a:r>
          </a:p>
          <a:p>
            <a:pPr lvl="4"/>
            <a:r>
              <a:rPr lang="en-US" sz="2000" dirty="0"/>
              <a:t>Cold War</a:t>
            </a:r>
          </a:p>
          <a:p>
            <a:pPr lvl="5"/>
            <a:r>
              <a:rPr lang="en-US" sz="2000" dirty="0"/>
              <a:t>Containment Policy through US Military Operations (MOOTWA)</a:t>
            </a:r>
          </a:p>
        </p:txBody>
      </p:sp>
    </p:spTree>
    <p:extLst>
      <p:ext uri="{BB962C8B-B14F-4D97-AF65-F5344CB8AC3E}">
        <p14:creationId xmlns:p14="http://schemas.microsoft.com/office/powerpoint/2010/main" val="748720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944291"/>
          </a:xfrm>
        </p:spPr>
        <p:txBody>
          <a:bodyPr>
            <a:normAutofit fontScale="85000" lnSpcReduction="10000"/>
          </a:bodyPr>
          <a:lstStyle/>
          <a:p>
            <a:r>
              <a:rPr lang="en-US" dirty="0"/>
              <a:t>Veterans as Advocates</a:t>
            </a:r>
          </a:p>
          <a:p>
            <a:pPr lvl="1"/>
            <a:r>
              <a:rPr lang="en-US" dirty="0"/>
              <a:t>US Veterans History</a:t>
            </a:r>
          </a:p>
          <a:p>
            <a:pPr lvl="2"/>
            <a:r>
              <a:rPr lang="en-US" dirty="0"/>
              <a:t>Reforms followed “Significant” military operations, but slowly – and often poorly administered </a:t>
            </a:r>
          </a:p>
          <a:p>
            <a:pPr lvl="3"/>
            <a:r>
              <a:rPr lang="en-US" sz="1900" dirty="0"/>
              <a:t>Post-Revolutionary War – Militia Structure (Prior care/compensation through the militia)</a:t>
            </a:r>
          </a:p>
          <a:p>
            <a:pPr lvl="4"/>
            <a:r>
              <a:rPr lang="en-US" sz="1900" dirty="0"/>
              <a:t>US Congressional Act for compensation</a:t>
            </a:r>
          </a:p>
          <a:p>
            <a:pPr lvl="5"/>
            <a:r>
              <a:rPr lang="en-US" sz="1900" dirty="0"/>
              <a:t>1</a:t>
            </a:r>
            <a:r>
              <a:rPr lang="en-US" sz="1900" baseline="30000" dirty="0"/>
              <a:t>st</a:t>
            </a:r>
            <a:r>
              <a:rPr lang="en-US" sz="1900" dirty="0"/>
              <a:t> Veterans’ Domiciliary/Hospital 1811 </a:t>
            </a:r>
          </a:p>
          <a:p>
            <a:pPr lvl="3"/>
            <a:r>
              <a:rPr lang="en-US" sz="1900" dirty="0"/>
              <a:t>Post-Civil War – National Veterans Policies</a:t>
            </a:r>
          </a:p>
          <a:p>
            <a:pPr lvl="4"/>
            <a:r>
              <a:rPr lang="en-US" sz="1900" dirty="0"/>
              <a:t>Grand Army of the Republic </a:t>
            </a:r>
          </a:p>
          <a:p>
            <a:pPr lvl="4"/>
            <a:r>
              <a:rPr lang="en-US" sz="1900" dirty="0"/>
              <a:t>United Confederate Veterans</a:t>
            </a:r>
          </a:p>
          <a:p>
            <a:pPr lvl="3"/>
            <a:r>
              <a:rPr lang="en-US" sz="1900" dirty="0"/>
              <a:t>Post-WWI – BONUS Army *</a:t>
            </a:r>
          </a:p>
          <a:p>
            <a:pPr lvl="4"/>
            <a:r>
              <a:rPr lang="en-US" sz="1900" dirty="0"/>
              <a:t>Colonel Charles R. Forbes, </a:t>
            </a:r>
            <a:r>
              <a:rPr lang="en-US" sz="1900" u="sng" dirty="0"/>
              <a:t>Veterans’ Bureau </a:t>
            </a:r>
            <a:r>
              <a:rPr lang="en-US" sz="1900" dirty="0"/>
              <a:t>Scandal (1923)  </a:t>
            </a:r>
          </a:p>
          <a:p>
            <a:pPr lvl="4"/>
            <a:r>
              <a:rPr lang="en-US" sz="1900" dirty="0"/>
              <a:t>Labor Day Hurricane (1935)</a:t>
            </a:r>
          </a:p>
          <a:p>
            <a:pPr lvl="3"/>
            <a:r>
              <a:rPr lang="en-US" sz="1900" dirty="0"/>
              <a:t>Post-WWII – Reintegration for 16,000,000 troops</a:t>
            </a:r>
          </a:p>
          <a:p>
            <a:pPr lvl="4"/>
            <a:r>
              <a:rPr lang="en-US" sz="1900" dirty="0"/>
              <a:t>Transformation of Veterans’ Bureau into VA: VBA, VHA, NCA </a:t>
            </a:r>
          </a:p>
          <a:p>
            <a:pPr lvl="4"/>
            <a:r>
              <a:rPr lang="en-US" sz="1900" dirty="0"/>
              <a:t>GI Bills, VA Home Loan Guaranty Program, and nationwide VA Healthcare delivery</a:t>
            </a:r>
          </a:p>
          <a:p>
            <a:pPr lvl="3"/>
            <a:r>
              <a:rPr lang="en-US" sz="1900" dirty="0"/>
              <a:t>Post-Vietnam – Lost Generation </a:t>
            </a:r>
          </a:p>
          <a:p>
            <a:pPr lvl="3"/>
            <a:r>
              <a:rPr lang="en-US" sz="1900" dirty="0"/>
              <a:t>Cold War – All Volunteer Force </a:t>
            </a:r>
          </a:p>
          <a:p>
            <a:pPr lvl="3"/>
            <a:r>
              <a:rPr lang="en-US" sz="1900" dirty="0"/>
              <a:t>Modern Era – Rollercoaster of Uncertainties since 9/11</a:t>
            </a:r>
          </a:p>
        </p:txBody>
      </p:sp>
    </p:spTree>
    <p:extLst>
      <p:ext uri="{BB962C8B-B14F-4D97-AF65-F5344CB8AC3E}">
        <p14:creationId xmlns:p14="http://schemas.microsoft.com/office/powerpoint/2010/main" val="51042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665327"/>
          </a:xfrm>
        </p:spPr>
        <p:txBody>
          <a:bodyPr>
            <a:normAutofit lnSpcReduction="10000"/>
          </a:bodyPr>
          <a:lstStyle/>
          <a:p>
            <a:r>
              <a:rPr lang="en-US" dirty="0"/>
              <a:t>Veterans as Advocates</a:t>
            </a:r>
          </a:p>
          <a:p>
            <a:pPr lvl="1"/>
            <a:r>
              <a:rPr lang="en-US" dirty="0"/>
              <a:t>US Veterans History</a:t>
            </a:r>
          </a:p>
          <a:p>
            <a:pPr lvl="2"/>
            <a:r>
              <a:rPr lang="en-US" dirty="0"/>
              <a:t>Modern Era</a:t>
            </a:r>
          </a:p>
          <a:p>
            <a:pPr lvl="2"/>
            <a:r>
              <a:rPr lang="en-US" dirty="0"/>
              <a:t>21</a:t>
            </a:r>
            <a:r>
              <a:rPr lang="en-US" baseline="30000" dirty="0"/>
              <a:t>st</a:t>
            </a:r>
            <a:r>
              <a:rPr lang="en-US" dirty="0"/>
              <a:t> Century Veterans as Ambassadors of a New Era of Military Service in the US</a:t>
            </a:r>
          </a:p>
          <a:p>
            <a:pPr lvl="3"/>
            <a:r>
              <a:rPr lang="en-US" dirty="0"/>
              <a:t>US has NEVER been engaged in open hostilities – on a global scale – </a:t>
            </a:r>
            <a:r>
              <a:rPr lang="en-US" u="sng" dirty="0"/>
              <a:t>as long as we have been since 9/11 2001</a:t>
            </a:r>
          </a:p>
          <a:p>
            <a:pPr lvl="3"/>
            <a:r>
              <a:rPr lang="en-US" dirty="0"/>
              <a:t>US has NEVER been as dependent upon an All-Voluntary active-duty, guard, and reserve force structure for ongoing global operations of the current scale</a:t>
            </a:r>
          </a:p>
          <a:p>
            <a:pPr lvl="3"/>
            <a:r>
              <a:rPr lang="en-US" dirty="0"/>
              <a:t>US has NEVER fielded a military force with such gender diversity </a:t>
            </a:r>
          </a:p>
          <a:p>
            <a:pPr lvl="3"/>
            <a:r>
              <a:rPr lang="en-US" dirty="0"/>
              <a:t>US has NEVER built or sustained a “combat-proven” military force equal to what we have today, not even close</a:t>
            </a:r>
          </a:p>
          <a:p>
            <a:pPr lvl="4"/>
            <a:r>
              <a:rPr lang="en-US" dirty="0"/>
              <a:t>Total absence of “safe harbors” because of technology-driven asymmetrical kinetic actions</a:t>
            </a:r>
          </a:p>
          <a:p>
            <a:pPr lvl="4"/>
            <a:r>
              <a:rPr lang="en-US" dirty="0"/>
              <a:t>“Tooth-to-Tail” Ratio has been significantly reduced from previous era norms of 1:10 to 1:3 or 1:4 *</a:t>
            </a:r>
          </a:p>
          <a:p>
            <a:pPr lvl="4"/>
            <a:r>
              <a:rPr lang="en-US" dirty="0"/>
              <a:t>Multiple combat tours are now the expectation of all service members</a:t>
            </a:r>
          </a:p>
        </p:txBody>
      </p:sp>
    </p:spTree>
    <p:extLst>
      <p:ext uri="{BB962C8B-B14F-4D97-AF65-F5344CB8AC3E}">
        <p14:creationId xmlns:p14="http://schemas.microsoft.com/office/powerpoint/2010/main" val="673949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Veterans as Advocates</a:t>
            </a:r>
          </a:p>
          <a:p>
            <a:pPr lvl="1"/>
            <a:r>
              <a:rPr lang="en-US" dirty="0"/>
              <a:t>The “Vocabulary Trap” </a:t>
            </a:r>
          </a:p>
          <a:p>
            <a:pPr lvl="2"/>
            <a:r>
              <a:rPr lang="en-US" dirty="0"/>
              <a:t>Civilian vocabulary has assimilated and in many cases mainstreamed words, absent the intentional meaning, of military culture </a:t>
            </a:r>
          </a:p>
          <a:p>
            <a:pPr lvl="2"/>
            <a:r>
              <a:rPr lang="en-US" dirty="0"/>
              <a:t>This is especially true in the realm of business and politics</a:t>
            </a:r>
          </a:p>
          <a:p>
            <a:pPr lvl="2"/>
            <a:r>
              <a:rPr lang="en-US" dirty="0"/>
              <a:t>Obfuscation of foundational military terminology causes confusion for veterans and non-veterans alike</a:t>
            </a:r>
          </a:p>
          <a:p>
            <a:pPr lvl="3"/>
            <a:r>
              <a:rPr lang="en-US" dirty="0"/>
              <a:t>Examples include, but are not limited to, the following:</a:t>
            </a:r>
          </a:p>
          <a:p>
            <a:pPr lvl="4"/>
            <a:r>
              <a:rPr lang="en-US" dirty="0"/>
              <a:t>Killing</a:t>
            </a:r>
          </a:p>
          <a:p>
            <a:pPr lvl="4"/>
            <a:r>
              <a:rPr lang="en-US" dirty="0"/>
              <a:t>Target </a:t>
            </a:r>
          </a:p>
          <a:p>
            <a:pPr lvl="4"/>
            <a:r>
              <a:rPr lang="en-US" dirty="0"/>
              <a:t>Terrorism</a:t>
            </a:r>
          </a:p>
          <a:p>
            <a:pPr lvl="4"/>
            <a:r>
              <a:rPr lang="en-US" dirty="0"/>
              <a:t>War </a:t>
            </a:r>
          </a:p>
        </p:txBody>
      </p:sp>
    </p:spTree>
    <p:extLst>
      <p:ext uri="{BB962C8B-B14F-4D97-AF65-F5344CB8AC3E}">
        <p14:creationId xmlns:p14="http://schemas.microsoft.com/office/powerpoint/2010/main" val="649413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819015"/>
          </a:xfrm>
        </p:spPr>
        <p:txBody>
          <a:bodyPr>
            <a:normAutofit fontScale="92500" lnSpcReduction="20000"/>
          </a:bodyPr>
          <a:lstStyle/>
          <a:p>
            <a:r>
              <a:rPr lang="en-US" dirty="0"/>
              <a:t>Veterans as Advocates</a:t>
            </a:r>
          </a:p>
          <a:p>
            <a:pPr lvl="1"/>
            <a:r>
              <a:rPr lang="en-US" dirty="0"/>
              <a:t>The 2% Dilemma</a:t>
            </a:r>
          </a:p>
          <a:p>
            <a:pPr lvl="2"/>
            <a:r>
              <a:rPr lang="en-US" dirty="0"/>
              <a:t>From 1940 – 1973 the US Government involuntarily drafted men into the US Armed Forces to fill vacancies left unfilled by volunteers</a:t>
            </a:r>
          </a:p>
          <a:p>
            <a:pPr lvl="3"/>
            <a:r>
              <a:rPr lang="en-US" dirty="0"/>
              <a:t>About 2% of the US population has direct familial association with service in the US Armed Forces *</a:t>
            </a:r>
          </a:p>
          <a:p>
            <a:pPr lvl="2"/>
            <a:r>
              <a:rPr lang="en-US" dirty="0"/>
              <a:t>Since 1973 the US has conducted the following major military campaigns:</a:t>
            </a:r>
          </a:p>
          <a:p>
            <a:pPr lvl="3"/>
            <a:r>
              <a:rPr lang="en-US" dirty="0"/>
              <a:t>The Gulf War (OPERATION DESERT STORM)</a:t>
            </a:r>
          </a:p>
          <a:p>
            <a:pPr lvl="3"/>
            <a:r>
              <a:rPr lang="en-US" dirty="0"/>
              <a:t>The Afghanistan War (OPERATION ENDURING FREEDOM)</a:t>
            </a:r>
          </a:p>
          <a:p>
            <a:pPr lvl="3"/>
            <a:r>
              <a:rPr lang="en-US" dirty="0"/>
              <a:t>The Iraq War (OPERATION IRAQI FREEDOM)</a:t>
            </a:r>
          </a:p>
          <a:p>
            <a:pPr lvl="3"/>
            <a:r>
              <a:rPr lang="en-US" dirty="0"/>
              <a:t>And maintained global commitments in engagements through the 2001 Authorization for use of Military Force initially passed by Congress after the Terrorist Attacks  </a:t>
            </a:r>
          </a:p>
          <a:p>
            <a:pPr lvl="2"/>
            <a:r>
              <a:rPr lang="en-US" dirty="0"/>
              <a:t>We did NOT significantly increase the force structure of the active-duty, guard, or reserve components (we have less now than before the Gulf War)</a:t>
            </a:r>
          </a:p>
          <a:p>
            <a:pPr lvl="2"/>
            <a:r>
              <a:rPr lang="en-US" dirty="0"/>
              <a:t>After 9/11 the military went to (and has stayed at) war, the rest of the nation went shopping – in other words – they went on with their lives absent a lasting or lingering impact</a:t>
            </a:r>
          </a:p>
          <a:p>
            <a:pPr lvl="2"/>
            <a:r>
              <a:rPr lang="en-US" dirty="0"/>
              <a:t>The 98% of Americans who do NOT have a direct familial connection with military service do not know what they do not know</a:t>
            </a:r>
          </a:p>
          <a:p>
            <a:pPr lvl="3"/>
            <a:r>
              <a:rPr lang="en-US" dirty="0"/>
              <a:t>This fact is neither inherently bad or good</a:t>
            </a:r>
          </a:p>
          <a:p>
            <a:pPr lvl="3"/>
            <a:r>
              <a:rPr lang="en-US" dirty="0"/>
              <a:t>For veterans it is a critical reality to understand  </a:t>
            </a:r>
          </a:p>
        </p:txBody>
      </p:sp>
    </p:spTree>
    <p:extLst>
      <p:ext uri="{BB962C8B-B14F-4D97-AF65-F5344CB8AC3E}">
        <p14:creationId xmlns:p14="http://schemas.microsoft.com/office/powerpoint/2010/main" val="2221676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829175"/>
          </a:xfrm>
        </p:spPr>
        <p:txBody>
          <a:bodyPr/>
          <a:lstStyle/>
          <a:p>
            <a:r>
              <a:rPr lang="en-US" dirty="0"/>
              <a:t>Veterans as Advocates</a:t>
            </a:r>
          </a:p>
          <a:p>
            <a:pPr lvl="1"/>
            <a:r>
              <a:rPr lang="en-US" dirty="0"/>
              <a:t>Hollywood Is NOT Reality</a:t>
            </a:r>
          </a:p>
          <a:p>
            <a:pPr lvl="2"/>
            <a:r>
              <a:rPr lang="en-US" dirty="0"/>
              <a:t>Veterans must recognize how non-veterans have been conditioned to feel, see, and think about us</a:t>
            </a:r>
          </a:p>
          <a:p>
            <a:pPr lvl="3"/>
            <a:r>
              <a:rPr lang="en-US" dirty="0"/>
              <a:t>Movies, Social Media, and Video “wargames” have defined what a veteran is in the minds of many who have no alternative perspective</a:t>
            </a:r>
          </a:p>
          <a:p>
            <a:pPr lvl="3"/>
            <a:r>
              <a:rPr lang="en-US" dirty="0"/>
              <a:t>In a world where people are increasingly isolated from divergent life experiences, opinions, as well as political advocacy – veterans must learn to reclaim a more complex narrative through sharing some of our personal experience </a:t>
            </a:r>
          </a:p>
          <a:p>
            <a:pPr lvl="3"/>
            <a:r>
              <a:rPr lang="en-US" dirty="0"/>
              <a:t>The Veteran Experience has greater standing than fictional accounts, but the fiction fills voids where fact is absent</a:t>
            </a:r>
          </a:p>
          <a:p>
            <a:pPr lvl="2"/>
            <a:r>
              <a:rPr lang="en-US" dirty="0"/>
              <a:t>There are conflicting fantasy themes we must learn to navigate</a:t>
            </a:r>
          </a:p>
          <a:p>
            <a:pPr lvl="3"/>
            <a:r>
              <a:rPr lang="en-US" dirty="0"/>
              <a:t>Artificial constructs: Deer Killer v. John Wayne</a:t>
            </a:r>
          </a:p>
          <a:p>
            <a:pPr lvl="3"/>
            <a:r>
              <a:rPr lang="en-US" dirty="0"/>
              <a:t>The complexities of navigating/sharing MST, PTSD and/or TBI </a:t>
            </a:r>
          </a:p>
          <a:p>
            <a:pPr lvl="3"/>
            <a:r>
              <a:rPr lang="en-US" dirty="0"/>
              <a:t>The “Strong” v. “Weak” models that NEVER were reality for veterans (of any era) * </a:t>
            </a:r>
          </a:p>
          <a:p>
            <a:pPr lvl="3"/>
            <a:endParaRPr lang="en-US" dirty="0"/>
          </a:p>
        </p:txBody>
      </p:sp>
    </p:spTree>
    <p:extLst>
      <p:ext uri="{BB962C8B-B14F-4D97-AF65-F5344CB8AC3E}">
        <p14:creationId xmlns:p14="http://schemas.microsoft.com/office/powerpoint/2010/main" val="1489564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Veterans as Advocates</a:t>
            </a:r>
          </a:p>
          <a:p>
            <a:pPr lvl="1"/>
            <a:r>
              <a:rPr lang="en-US" dirty="0"/>
              <a:t>The Nation Does Not Know</a:t>
            </a:r>
          </a:p>
          <a:p>
            <a:pPr lvl="2"/>
            <a:r>
              <a:rPr lang="en-US" dirty="0"/>
              <a:t>98% of America does NOT know what YOU know about military service</a:t>
            </a:r>
          </a:p>
          <a:p>
            <a:pPr lvl="2"/>
            <a:r>
              <a:rPr lang="en-US" dirty="0"/>
              <a:t>For good or ill, reality is a construction</a:t>
            </a:r>
          </a:p>
          <a:p>
            <a:pPr lvl="2"/>
            <a:r>
              <a:rPr lang="en-US" dirty="0"/>
              <a:t>Policy results from actions aligned through language for outcomes supported and sustained by a majority of the population</a:t>
            </a:r>
          </a:p>
          <a:p>
            <a:pPr lvl="2"/>
            <a:r>
              <a:rPr lang="en-US" dirty="0"/>
              <a:t>On matters large and small, the prevailing policy environment remains largely uninformed by the veteran perspective </a:t>
            </a:r>
          </a:p>
          <a:p>
            <a:pPr lvl="2"/>
            <a:r>
              <a:rPr lang="en-US" dirty="0"/>
              <a:t>2% of the population are depending upon leaders who choose to advocate for their ideals, values, and virtues on a range of issues far beyond those related to military service or veterans care</a:t>
            </a:r>
          </a:p>
          <a:p>
            <a:pPr lvl="1"/>
            <a:endParaRPr lang="en-US" dirty="0"/>
          </a:p>
        </p:txBody>
      </p:sp>
    </p:spTree>
    <p:extLst>
      <p:ext uri="{BB962C8B-B14F-4D97-AF65-F5344CB8AC3E}">
        <p14:creationId xmlns:p14="http://schemas.microsoft.com/office/powerpoint/2010/main" val="2589012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Veterans as Advocates</a:t>
            </a:r>
          </a:p>
          <a:p>
            <a:pPr lvl="1"/>
            <a:r>
              <a:rPr lang="en-US" dirty="0"/>
              <a:t>Summary</a:t>
            </a:r>
          </a:p>
          <a:p>
            <a:pPr lvl="2"/>
            <a:r>
              <a:rPr lang="en-US" dirty="0"/>
              <a:t>The assimilation of military phraseology into the civilian environment generates confusion and perpetuates misunderstanding between non-veterans and veterans</a:t>
            </a:r>
          </a:p>
          <a:p>
            <a:pPr lvl="2"/>
            <a:r>
              <a:rPr lang="en-US" dirty="0"/>
              <a:t>There is a clear NEED for more veteran advocates because of the relative scarcity of veteran experience within the larger US Population</a:t>
            </a:r>
          </a:p>
          <a:p>
            <a:pPr lvl="2"/>
            <a:r>
              <a:rPr lang="en-US" dirty="0"/>
              <a:t>Veterans must use effective, ethical advocacy to clarify, correct, and counter popularly held, fallacious fantasy themes about veteran experience that too often wrongly inform public decision-making </a:t>
            </a:r>
          </a:p>
          <a:p>
            <a:pPr lvl="2"/>
            <a:endParaRPr lang="en-US" dirty="0"/>
          </a:p>
          <a:p>
            <a:pPr lvl="2"/>
            <a:endParaRPr lang="en-US" dirty="0"/>
          </a:p>
        </p:txBody>
      </p:sp>
    </p:spTree>
    <p:extLst>
      <p:ext uri="{BB962C8B-B14F-4D97-AF65-F5344CB8AC3E}">
        <p14:creationId xmlns:p14="http://schemas.microsoft.com/office/powerpoint/2010/main" val="3587392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Approximately 10 Minute Break</a:t>
            </a:r>
          </a:p>
        </p:txBody>
      </p:sp>
    </p:spTree>
    <p:extLst>
      <p:ext uri="{BB962C8B-B14F-4D97-AF65-F5344CB8AC3E}">
        <p14:creationId xmlns:p14="http://schemas.microsoft.com/office/powerpoint/2010/main" val="2208005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VETERANSPEAK</a:t>
            </a:r>
          </a:p>
          <a:p>
            <a:pPr lvl="1"/>
            <a:r>
              <a:rPr lang="en-US" dirty="0"/>
              <a:t>Breaking the Code</a:t>
            </a:r>
          </a:p>
          <a:p>
            <a:pPr lvl="2"/>
            <a:r>
              <a:rPr lang="en-US" dirty="0"/>
              <a:t>Lessons learned about being a veteran within the public policy arena</a:t>
            </a:r>
          </a:p>
          <a:p>
            <a:pPr lvl="2"/>
            <a:r>
              <a:rPr lang="en-US" dirty="0"/>
              <a:t>Things to remember about being a veteran within the public policy arena</a:t>
            </a:r>
          </a:p>
          <a:p>
            <a:pPr lvl="2"/>
            <a:r>
              <a:rPr lang="en-US" dirty="0"/>
              <a:t>Things non-veterans should know about veterans</a:t>
            </a:r>
          </a:p>
          <a:p>
            <a:pPr lvl="2"/>
            <a:r>
              <a:rPr lang="en-US" dirty="0"/>
              <a:t>Summary</a:t>
            </a:r>
          </a:p>
          <a:p>
            <a:pPr lvl="2"/>
            <a:endParaRPr lang="en-US" dirty="0"/>
          </a:p>
          <a:p>
            <a:pPr lvl="2"/>
            <a:endParaRPr lang="en-US" dirty="0"/>
          </a:p>
        </p:txBody>
      </p:sp>
    </p:spTree>
    <p:extLst>
      <p:ext uri="{BB962C8B-B14F-4D97-AF65-F5344CB8AC3E}">
        <p14:creationId xmlns:p14="http://schemas.microsoft.com/office/powerpoint/2010/main" val="2051118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844116"/>
          </a:xfrm>
        </p:spPr>
        <p:txBody>
          <a:bodyPr>
            <a:normAutofit fontScale="92500" lnSpcReduction="20000"/>
          </a:bodyPr>
          <a:lstStyle/>
          <a:p>
            <a:r>
              <a:rPr lang="en-US" dirty="0"/>
              <a:t>VETERANSPEAK</a:t>
            </a:r>
          </a:p>
          <a:p>
            <a:pPr lvl="1"/>
            <a:r>
              <a:rPr lang="en-US" dirty="0"/>
              <a:t>Breaking the Code </a:t>
            </a:r>
          </a:p>
          <a:p>
            <a:pPr lvl="2"/>
            <a:r>
              <a:rPr lang="en-US" dirty="0"/>
              <a:t>Lessons learned about being a veteran within the public policy arena</a:t>
            </a:r>
          </a:p>
          <a:p>
            <a:pPr lvl="3"/>
            <a:r>
              <a:rPr lang="en-US" dirty="0"/>
              <a:t>Veterans know the world differently</a:t>
            </a:r>
          </a:p>
          <a:p>
            <a:pPr lvl="4"/>
            <a:r>
              <a:rPr lang="en-US" dirty="0"/>
              <a:t>VETERANSPEAK is our primary language </a:t>
            </a:r>
          </a:p>
          <a:p>
            <a:pPr lvl="4"/>
            <a:r>
              <a:rPr lang="en-US" dirty="0"/>
              <a:t>Understanding this truth is a critical need for all veterans * </a:t>
            </a:r>
          </a:p>
          <a:p>
            <a:pPr lvl="3"/>
            <a:r>
              <a:rPr lang="en-US" dirty="0"/>
              <a:t>Veterans have advantages as well as disadvantages in politics</a:t>
            </a:r>
          </a:p>
          <a:p>
            <a:pPr lvl="4"/>
            <a:r>
              <a:rPr lang="en-US" dirty="0"/>
              <a:t>Advantages</a:t>
            </a:r>
          </a:p>
          <a:p>
            <a:pPr lvl="5"/>
            <a:r>
              <a:rPr lang="en-US" dirty="0"/>
              <a:t>Politics is NOT War, even though many non-veterans pretend it is</a:t>
            </a:r>
          </a:p>
          <a:p>
            <a:pPr lvl="5"/>
            <a:r>
              <a:rPr lang="en-US" dirty="0"/>
              <a:t>Veterans generally bring more organizational skillsets to the fight</a:t>
            </a:r>
          </a:p>
          <a:p>
            <a:pPr lvl="5"/>
            <a:r>
              <a:rPr lang="en-US" dirty="0"/>
              <a:t>Non-veterans, especially chickenhawks are unnerved by our perspectives</a:t>
            </a:r>
          </a:p>
          <a:p>
            <a:pPr lvl="5"/>
            <a:r>
              <a:rPr lang="en-US" dirty="0"/>
              <a:t>Sacrifice, Service, and Team are embedded values </a:t>
            </a:r>
          </a:p>
          <a:p>
            <a:pPr lvl="4"/>
            <a:r>
              <a:rPr lang="en-US" dirty="0"/>
              <a:t>Disadvantages</a:t>
            </a:r>
          </a:p>
          <a:p>
            <a:pPr lvl="5"/>
            <a:r>
              <a:rPr lang="en-US" dirty="0"/>
              <a:t>Veterans are often less able to listen effectively to criticism, even constructive, during the fight</a:t>
            </a:r>
          </a:p>
          <a:p>
            <a:pPr lvl="5"/>
            <a:r>
              <a:rPr lang="en-US" dirty="0"/>
              <a:t>People often misunderstand our motivations</a:t>
            </a:r>
          </a:p>
          <a:p>
            <a:pPr lvl="5"/>
            <a:r>
              <a:rPr lang="en-US" dirty="0"/>
              <a:t>Patience is a perishable skill that many veterans forget to maintain </a:t>
            </a:r>
          </a:p>
          <a:p>
            <a:pPr lvl="5"/>
            <a:r>
              <a:rPr lang="en-US" dirty="0"/>
              <a:t>There are some things veterans simply will not do to others – especially veterans </a:t>
            </a:r>
          </a:p>
        </p:txBody>
      </p:sp>
    </p:spTree>
    <p:extLst>
      <p:ext uri="{BB962C8B-B14F-4D97-AF65-F5344CB8AC3E}">
        <p14:creationId xmlns:p14="http://schemas.microsoft.com/office/powerpoint/2010/main" val="3163425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fontScale="92500" lnSpcReduction="10000"/>
          </a:bodyPr>
          <a:lstStyle/>
          <a:p>
            <a:r>
              <a:rPr lang="en-US" dirty="0"/>
              <a:t>VETERANSPEAK</a:t>
            </a:r>
          </a:p>
          <a:p>
            <a:pPr lvl="1"/>
            <a:r>
              <a:rPr lang="en-US" dirty="0"/>
              <a:t>Breaking the Code </a:t>
            </a:r>
          </a:p>
          <a:p>
            <a:pPr lvl="2"/>
            <a:r>
              <a:rPr lang="en-US" dirty="0"/>
              <a:t>Things To Remember about being a veteran within the public policy arena</a:t>
            </a:r>
          </a:p>
          <a:p>
            <a:pPr lvl="3"/>
            <a:r>
              <a:rPr lang="en-US" dirty="0"/>
              <a:t>We have experienced realities most Americans will not</a:t>
            </a:r>
          </a:p>
          <a:p>
            <a:pPr lvl="3"/>
            <a:r>
              <a:rPr lang="en-US" dirty="0"/>
              <a:t>We took an oath to defend America: an oath most Americans cannot truly understand, and did so voluntarily   </a:t>
            </a:r>
          </a:p>
          <a:p>
            <a:pPr lvl="3"/>
            <a:r>
              <a:rPr lang="en-US" dirty="0"/>
              <a:t>We understand the function of hierarchy, the rule of law, the nature of situational leadership, and the value of teamwork</a:t>
            </a:r>
          </a:p>
          <a:p>
            <a:pPr lvl="3"/>
            <a:r>
              <a:rPr lang="en-US" dirty="0"/>
              <a:t>We know that Mission First, People Always is NOT a contradiction of priorities</a:t>
            </a:r>
          </a:p>
          <a:p>
            <a:pPr lvl="3"/>
            <a:r>
              <a:rPr lang="en-US" dirty="0"/>
              <a:t>We know the life-lessons embedded in Murphy’s Laws of Combat are not always transferable but often still relevant</a:t>
            </a:r>
          </a:p>
          <a:p>
            <a:pPr lvl="3"/>
            <a:r>
              <a:rPr lang="en-US" dirty="0"/>
              <a:t>Our life experience: the good, the bad, the ugly, and the terrible provide invaluable tools for advocating for causes we sincerely care about  </a:t>
            </a:r>
          </a:p>
          <a:p>
            <a:pPr lvl="4"/>
            <a:r>
              <a:rPr lang="en-US" dirty="0"/>
              <a:t>Our narrative is powerful precisely because it is uncommon </a:t>
            </a:r>
          </a:p>
          <a:p>
            <a:pPr lvl="4"/>
            <a:r>
              <a:rPr lang="en-US" dirty="0"/>
              <a:t>Our proven duty to nation, state, and community is a special commodity in a world of contrived patriotism and self-serving politics </a:t>
            </a:r>
          </a:p>
        </p:txBody>
      </p:sp>
    </p:spTree>
    <p:extLst>
      <p:ext uri="{BB962C8B-B14F-4D97-AF65-F5344CB8AC3E}">
        <p14:creationId xmlns:p14="http://schemas.microsoft.com/office/powerpoint/2010/main" val="2607322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VETERANSPEAK</a:t>
            </a:r>
          </a:p>
          <a:p>
            <a:pPr lvl="1"/>
            <a:r>
              <a:rPr lang="en-US" dirty="0"/>
              <a:t>Breaking the Code </a:t>
            </a:r>
          </a:p>
          <a:p>
            <a:pPr lvl="2"/>
            <a:r>
              <a:rPr lang="en-US" dirty="0"/>
              <a:t>Things To Remember about being a veteran within the public policy arena</a:t>
            </a:r>
          </a:p>
          <a:p>
            <a:pPr lvl="3"/>
            <a:r>
              <a:rPr lang="en-US" dirty="0"/>
              <a:t>We were conditioned to fight war</a:t>
            </a:r>
          </a:p>
          <a:p>
            <a:pPr lvl="3"/>
            <a:r>
              <a:rPr lang="en-US" dirty="0"/>
              <a:t>We were conditioned to accept as necessary the role of a “cog” within a larger machine focused upon fighting war successfully </a:t>
            </a:r>
          </a:p>
          <a:p>
            <a:pPr lvl="3"/>
            <a:r>
              <a:rPr lang="en-US" dirty="0"/>
              <a:t>We were conditioned to understand the inherent interchangeability (and mortality) of all cogs within the larger machine</a:t>
            </a:r>
          </a:p>
          <a:p>
            <a:pPr lvl="3"/>
            <a:r>
              <a:rPr lang="en-US" dirty="0"/>
              <a:t>We were conditioned to respond to direct as well as indirect appeals for behaviors necessary for winning war</a:t>
            </a:r>
          </a:p>
          <a:p>
            <a:pPr lvl="3"/>
            <a:r>
              <a:rPr lang="en-US" dirty="0"/>
              <a:t>We are extraordinary in that 98% of the US Population was NOT conditioned for these things, and many often are not aware that we were</a:t>
            </a:r>
          </a:p>
        </p:txBody>
      </p:sp>
    </p:spTree>
    <p:extLst>
      <p:ext uri="{BB962C8B-B14F-4D97-AF65-F5344CB8AC3E}">
        <p14:creationId xmlns:p14="http://schemas.microsoft.com/office/powerpoint/2010/main" val="3590500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5032376"/>
          </a:xfrm>
        </p:spPr>
        <p:txBody>
          <a:bodyPr>
            <a:normAutofit fontScale="92500" lnSpcReduction="10000"/>
          </a:bodyPr>
          <a:lstStyle/>
          <a:p>
            <a:r>
              <a:rPr lang="en-US" dirty="0"/>
              <a:t>VETERANSPEAK</a:t>
            </a:r>
          </a:p>
          <a:p>
            <a:pPr lvl="1"/>
            <a:r>
              <a:rPr lang="en-US" dirty="0"/>
              <a:t>Breaking the Code </a:t>
            </a:r>
          </a:p>
          <a:p>
            <a:pPr lvl="2"/>
            <a:r>
              <a:rPr lang="en-US" dirty="0"/>
              <a:t>Things non-veterans should know about veterans </a:t>
            </a:r>
          </a:p>
          <a:p>
            <a:pPr lvl="3"/>
            <a:r>
              <a:rPr lang="en-US" dirty="0"/>
              <a:t>Veterans have feelings</a:t>
            </a:r>
          </a:p>
          <a:p>
            <a:pPr lvl="4"/>
            <a:r>
              <a:rPr lang="en-US" dirty="0"/>
              <a:t>We are trained to compartmentalize </a:t>
            </a:r>
          </a:p>
          <a:p>
            <a:pPr lvl="4"/>
            <a:r>
              <a:rPr lang="en-US" dirty="0"/>
              <a:t>We sometimes must do this to survive the moment </a:t>
            </a:r>
          </a:p>
          <a:p>
            <a:pPr lvl="4"/>
            <a:r>
              <a:rPr lang="en-US" dirty="0"/>
              <a:t>We understand how to share feelings within military norms, but civilian social expectations/environments often confuse us   </a:t>
            </a:r>
          </a:p>
          <a:p>
            <a:pPr lvl="3"/>
            <a:r>
              <a:rPr lang="en-US" dirty="0"/>
              <a:t>Veterans seek purpose</a:t>
            </a:r>
          </a:p>
          <a:p>
            <a:pPr lvl="4"/>
            <a:r>
              <a:rPr lang="en-US" dirty="0"/>
              <a:t>We NEED a purpose to justify our existence</a:t>
            </a:r>
          </a:p>
          <a:p>
            <a:pPr lvl="4"/>
            <a:r>
              <a:rPr lang="en-US" dirty="0"/>
              <a:t>Many of us will create a conflict if we cannot find a good cause to serve </a:t>
            </a:r>
          </a:p>
          <a:p>
            <a:pPr lvl="4"/>
            <a:r>
              <a:rPr lang="en-US" dirty="0"/>
              <a:t>Many of us navigate our survivor guilt through seeking out challenging missions that demand a high price in terms of emotional investment or personal well-being </a:t>
            </a:r>
          </a:p>
          <a:p>
            <a:pPr lvl="3"/>
            <a:r>
              <a:rPr lang="en-US" dirty="0"/>
              <a:t>Veterans think differently</a:t>
            </a:r>
          </a:p>
          <a:p>
            <a:pPr lvl="4"/>
            <a:r>
              <a:rPr lang="en-US" dirty="0"/>
              <a:t>We face crisis or stress through the lens of our experiences often retreating to learned operational skillsets, predetermined frameworks, and practiced behaviors</a:t>
            </a:r>
          </a:p>
          <a:p>
            <a:pPr lvl="4"/>
            <a:r>
              <a:rPr lang="en-US" dirty="0"/>
              <a:t>We often approach challenges in phases: strategic, operational, and tactical segments</a:t>
            </a:r>
          </a:p>
          <a:p>
            <a:pPr lvl="4"/>
            <a:r>
              <a:rPr lang="en-US" dirty="0"/>
              <a:t>We know we are different from everyone else, especially when we try hard not to be different</a:t>
            </a:r>
          </a:p>
        </p:txBody>
      </p:sp>
    </p:spTree>
    <p:extLst>
      <p:ext uri="{BB962C8B-B14F-4D97-AF65-F5344CB8AC3E}">
        <p14:creationId xmlns:p14="http://schemas.microsoft.com/office/powerpoint/2010/main" val="993421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VETERANSPEAK</a:t>
            </a:r>
          </a:p>
          <a:p>
            <a:pPr lvl="1"/>
            <a:r>
              <a:rPr lang="en-US" dirty="0"/>
              <a:t>Breaking the Code </a:t>
            </a:r>
          </a:p>
          <a:p>
            <a:pPr lvl="2"/>
            <a:r>
              <a:rPr lang="en-US" dirty="0"/>
              <a:t>Summary</a:t>
            </a:r>
          </a:p>
          <a:p>
            <a:pPr lvl="3"/>
            <a:r>
              <a:rPr lang="en-US" dirty="0"/>
              <a:t>Veterans navigate a world comprised of metaphorical structures and systems informed through military life: VETERANSPEAK</a:t>
            </a:r>
          </a:p>
          <a:p>
            <a:pPr lvl="3"/>
            <a:r>
              <a:rPr lang="en-US" dirty="0"/>
              <a:t>VETERANSPEAK is a distinct language that facilitates a specific reality for all who know the world through its symbolic associations </a:t>
            </a:r>
          </a:p>
          <a:p>
            <a:pPr lvl="3"/>
            <a:r>
              <a:rPr lang="en-US" dirty="0"/>
              <a:t>Veterans have specific advantages as well as disadvantages as public policy advocates</a:t>
            </a:r>
          </a:p>
          <a:p>
            <a:pPr lvl="3"/>
            <a:r>
              <a:rPr lang="en-US" dirty="0"/>
              <a:t>Veterans were purposefully conditioned to operate within a paradigm foreign to non-veterans  </a:t>
            </a:r>
          </a:p>
          <a:p>
            <a:pPr lvl="3"/>
            <a:r>
              <a:rPr lang="en-US" dirty="0"/>
              <a:t>Non-veterans need to know that veterans have feelings, seek out challenges, and think differently because of our veteran experience</a:t>
            </a:r>
          </a:p>
          <a:p>
            <a:pPr lvl="3"/>
            <a:endParaRPr lang="en-US" dirty="0"/>
          </a:p>
          <a:p>
            <a:pPr lvl="2"/>
            <a:endParaRPr lang="en-US" dirty="0"/>
          </a:p>
        </p:txBody>
      </p:sp>
    </p:spTree>
    <p:extLst>
      <p:ext uri="{BB962C8B-B14F-4D97-AF65-F5344CB8AC3E}">
        <p14:creationId xmlns:p14="http://schemas.microsoft.com/office/powerpoint/2010/main" val="3961354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Approximately 10 Minute Break</a:t>
            </a:r>
          </a:p>
        </p:txBody>
      </p:sp>
    </p:spTree>
    <p:extLst>
      <p:ext uri="{BB962C8B-B14F-4D97-AF65-F5344CB8AC3E}">
        <p14:creationId xmlns:p14="http://schemas.microsoft.com/office/powerpoint/2010/main" val="701209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How to Begin</a:t>
            </a:r>
          </a:p>
          <a:p>
            <a:pPr lvl="1"/>
            <a:r>
              <a:rPr lang="en-US" dirty="0"/>
              <a:t>Know Thy Self, First</a:t>
            </a:r>
          </a:p>
          <a:p>
            <a:pPr lvl="1"/>
            <a:r>
              <a:rPr lang="en-US" dirty="0"/>
              <a:t>Know the Mission</a:t>
            </a:r>
          </a:p>
          <a:p>
            <a:pPr lvl="1"/>
            <a:r>
              <a:rPr lang="en-US" dirty="0"/>
              <a:t>Develop a Plan</a:t>
            </a:r>
          </a:p>
          <a:p>
            <a:pPr lvl="1"/>
            <a:r>
              <a:rPr lang="en-US" dirty="0"/>
              <a:t>Build a Team</a:t>
            </a:r>
          </a:p>
          <a:p>
            <a:pPr lvl="1"/>
            <a:r>
              <a:rPr lang="en-US" dirty="0"/>
              <a:t>Grow Experience</a:t>
            </a:r>
          </a:p>
        </p:txBody>
      </p:sp>
    </p:spTree>
    <p:extLst>
      <p:ext uri="{BB962C8B-B14F-4D97-AF65-F5344CB8AC3E}">
        <p14:creationId xmlns:p14="http://schemas.microsoft.com/office/powerpoint/2010/main" val="2284953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a:bodyPr>
          <a:lstStyle/>
          <a:p>
            <a:r>
              <a:rPr lang="en-US" dirty="0"/>
              <a:t>How to Begin</a:t>
            </a:r>
          </a:p>
          <a:p>
            <a:pPr lvl="1"/>
            <a:r>
              <a:rPr lang="en-US" dirty="0"/>
              <a:t>Know Thy Self, First</a:t>
            </a:r>
          </a:p>
          <a:p>
            <a:pPr lvl="2"/>
            <a:r>
              <a:rPr lang="en-US" dirty="0"/>
              <a:t>Who are You, Really?</a:t>
            </a:r>
          </a:p>
          <a:p>
            <a:pPr lvl="3"/>
            <a:r>
              <a:rPr lang="en-US" dirty="0"/>
              <a:t>Establish a thorough review of the Good, the Bad, and the Ugly you bring to the Fight</a:t>
            </a:r>
          </a:p>
          <a:p>
            <a:pPr lvl="3"/>
            <a:r>
              <a:rPr lang="en-US" dirty="0"/>
              <a:t>Embrace Your own Character – Before the Fight</a:t>
            </a:r>
          </a:p>
          <a:p>
            <a:pPr lvl="3"/>
            <a:r>
              <a:rPr lang="en-US" dirty="0"/>
              <a:t>Be Honest with Yourself</a:t>
            </a:r>
          </a:p>
          <a:p>
            <a:pPr lvl="4"/>
            <a:r>
              <a:rPr lang="en-US" dirty="0"/>
              <a:t>What is this about?</a:t>
            </a:r>
          </a:p>
          <a:p>
            <a:pPr lvl="4"/>
            <a:r>
              <a:rPr lang="en-US" dirty="0"/>
              <a:t>Why now?</a:t>
            </a:r>
          </a:p>
          <a:p>
            <a:pPr lvl="4"/>
            <a:r>
              <a:rPr lang="en-US" dirty="0"/>
              <a:t>How far are you willing to go?</a:t>
            </a:r>
          </a:p>
          <a:p>
            <a:pPr lvl="2"/>
            <a:endParaRPr lang="en-US" dirty="0"/>
          </a:p>
        </p:txBody>
      </p:sp>
    </p:spTree>
    <p:extLst>
      <p:ext uri="{BB962C8B-B14F-4D97-AF65-F5344CB8AC3E}">
        <p14:creationId xmlns:p14="http://schemas.microsoft.com/office/powerpoint/2010/main" val="2618359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4"/>
            <a:ext cx="10515600" cy="4860925"/>
          </a:xfrm>
        </p:spPr>
        <p:txBody>
          <a:bodyPr>
            <a:normAutofit fontScale="92500" lnSpcReduction="20000"/>
          </a:bodyPr>
          <a:lstStyle/>
          <a:p>
            <a:r>
              <a:rPr lang="en-US" dirty="0"/>
              <a:t>How to Begin</a:t>
            </a:r>
          </a:p>
          <a:p>
            <a:pPr lvl="1"/>
            <a:r>
              <a:rPr lang="en-US" dirty="0"/>
              <a:t>Know the Mission</a:t>
            </a:r>
          </a:p>
          <a:p>
            <a:pPr lvl="2"/>
            <a:r>
              <a:rPr lang="en-US" dirty="0"/>
              <a:t>Do the Research </a:t>
            </a:r>
          </a:p>
          <a:p>
            <a:pPr lvl="3"/>
            <a:r>
              <a:rPr lang="en-US" dirty="0"/>
              <a:t>The Battle Space</a:t>
            </a:r>
          </a:p>
          <a:p>
            <a:pPr lvl="4"/>
            <a:r>
              <a:rPr lang="en-US" dirty="0"/>
              <a:t>The Situation is dynamic</a:t>
            </a:r>
          </a:p>
          <a:p>
            <a:pPr lvl="5"/>
            <a:r>
              <a:rPr lang="en-US" dirty="0"/>
              <a:t>Physical space</a:t>
            </a:r>
          </a:p>
          <a:p>
            <a:pPr lvl="5"/>
            <a:r>
              <a:rPr lang="en-US" dirty="0"/>
              <a:t>Rhetorical space </a:t>
            </a:r>
          </a:p>
          <a:p>
            <a:pPr lvl="6"/>
            <a:r>
              <a:rPr lang="en-US" dirty="0"/>
              <a:t>The concept of the Rhetorical Situation built upon the work of Lloyd Bitzer</a:t>
            </a:r>
          </a:p>
          <a:p>
            <a:pPr lvl="7"/>
            <a:r>
              <a:rPr lang="en-US" dirty="0"/>
              <a:t>Ephemeral, not enduring</a:t>
            </a:r>
          </a:p>
          <a:p>
            <a:pPr lvl="7"/>
            <a:r>
              <a:rPr lang="en-US" dirty="0"/>
              <a:t>Largely constructed</a:t>
            </a:r>
          </a:p>
          <a:p>
            <a:pPr lvl="3"/>
            <a:r>
              <a:rPr lang="en-US" dirty="0"/>
              <a:t>The People involved</a:t>
            </a:r>
          </a:p>
          <a:p>
            <a:pPr lvl="4"/>
            <a:r>
              <a:rPr lang="en-US" dirty="0"/>
              <a:t>Gather as much intelligence as possible</a:t>
            </a:r>
          </a:p>
          <a:p>
            <a:pPr lvl="4"/>
            <a:r>
              <a:rPr lang="en-US" dirty="0"/>
              <a:t>Evaluate the intelligence regularly</a:t>
            </a:r>
          </a:p>
          <a:p>
            <a:pPr lvl="3"/>
            <a:r>
              <a:rPr lang="en-US" dirty="0"/>
              <a:t>The Processes inherent to operational activities</a:t>
            </a:r>
          </a:p>
          <a:p>
            <a:pPr lvl="2"/>
            <a:r>
              <a:rPr lang="en-US" dirty="0"/>
              <a:t>Develop expertise</a:t>
            </a:r>
          </a:p>
          <a:p>
            <a:pPr lvl="3"/>
            <a:r>
              <a:rPr lang="en-US" dirty="0"/>
              <a:t>Invite outside subject matter experts</a:t>
            </a:r>
          </a:p>
          <a:p>
            <a:pPr lvl="3"/>
            <a:r>
              <a:rPr lang="en-US" dirty="0"/>
              <a:t>Review case studies</a:t>
            </a:r>
          </a:p>
          <a:p>
            <a:pPr lvl="3"/>
            <a:r>
              <a:rPr lang="en-US" dirty="0"/>
              <a:t>Learn the specifics </a:t>
            </a:r>
          </a:p>
          <a:p>
            <a:pPr marL="914400" lvl="2" indent="0">
              <a:buNone/>
            </a:pPr>
            <a:endParaRPr lang="en-US" dirty="0"/>
          </a:p>
        </p:txBody>
      </p:sp>
    </p:spTree>
    <p:extLst>
      <p:ext uri="{BB962C8B-B14F-4D97-AF65-F5344CB8AC3E}">
        <p14:creationId xmlns:p14="http://schemas.microsoft.com/office/powerpoint/2010/main" val="37037450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lnSpcReduction="10000"/>
          </a:bodyPr>
          <a:lstStyle/>
          <a:p>
            <a:r>
              <a:rPr lang="en-US" dirty="0"/>
              <a:t>How to Begin</a:t>
            </a:r>
          </a:p>
          <a:p>
            <a:pPr lvl="1"/>
            <a:r>
              <a:rPr lang="en-US" dirty="0"/>
              <a:t>Develop a Plan</a:t>
            </a:r>
          </a:p>
          <a:p>
            <a:pPr lvl="2"/>
            <a:r>
              <a:rPr lang="en-US" dirty="0"/>
              <a:t>Strategic Objectives</a:t>
            </a:r>
          </a:p>
          <a:p>
            <a:pPr lvl="3"/>
            <a:r>
              <a:rPr lang="en-US" dirty="0"/>
              <a:t>Desired outcomes</a:t>
            </a:r>
          </a:p>
          <a:p>
            <a:pPr lvl="3"/>
            <a:r>
              <a:rPr lang="en-US" dirty="0"/>
              <a:t>Foundational principles</a:t>
            </a:r>
          </a:p>
          <a:p>
            <a:pPr lvl="3"/>
            <a:r>
              <a:rPr lang="en-US" dirty="0"/>
              <a:t>Metrics of success</a:t>
            </a:r>
          </a:p>
          <a:p>
            <a:pPr lvl="2"/>
            <a:r>
              <a:rPr lang="en-US" dirty="0"/>
              <a:t>Operational Requirements</a:t>
            </a:r>
          </a:p>
          <a:p>
            <a:pPr lvl="3"/>
            <a:r>
              <a:rPr lang="en-US" dirty="0"/>
              <a:t>Critical areas for engagement</a:t>
            </a:r>
          </a:p>
          <a:p>
            <a:pPr lvl="3"/>
            <a:r>
              <a:rPr lang="en-US" dirty="0"/>
              <a:t>Determination of general allocation of resources</a:t>
            </a:r>
          </a:p>
          <a:p>
            <a:pPr lvl="3"/>
            <a:r>
              <a:rPr lang="en-US" dirty="0"/>
              <a:t>Leadership framework</a:t>
            </a:r>
          </a:p>
          <a:p>
            <a:pPr lvl="2"/>
            <a:r>
              <a:rPr lang="en-US" dirty="0"/>
              <a:t>Tactical Execution</a:t>
            </a:r>
          </a:p>
          <a:p>
            <a:pPr lvl="3"/>
            <a:r>
              <a:rPr lang="en-US" dirty="0"/>
              <a:t>Specific actions</a:t>
            </a:r>
          </a:p>
          <a:p>
            <a:pPr lvl="3"/>
            <a:r>
              <a:rPr lang="en-US" dirty="0"/>
              <a:t>Measurement standards</a:t>
            </a:r>
          </a:p>
          <a:p>
            <a:pPr lvl="3"/>
            <a:r>
              <a:rPr lang="en-US" dirty="0"/>
              <a:t>Execution protocols</a:t>
            </a:r>
          </a:p>
          <a:p>
            <a:pPr lvl="2"/>
            <a:r>
              <a:rPr lang="en-US" dirty="0"/>
              <a:t>POCDC/E</a:t>
            </a:r>
          </a:p>
          <a:p>
            <a:pPr lvl="3"/>
            <a:r>
              <a:rPr lang="en-US" dirty="0"/>
              <a:t>Tools for Planning</a:t>
            </a:r>
          </a:p>
          <a:p>
            <a:pPr lvl="2"/>
            <a:endParaRPr lang="en-US" dirty="0"/>
          </a:p>
        </p:txBody>
      </p:sp>
    </p:spTree>
    <p:extLst>
      <p:ext uri="{BB962C8B-B14F-4D97-AF65-F5344CB8AC3E}">
        <p14:creationId xmlns:p14="http://schemas.microsoft.com/office/powerpoint/2010/main" val="1860267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lnSpcReduction="10000"/>
          </a:bodyPr>
          <a:lstStyle/>
          <a:p>
            <a:r>
              <a:rPr lang="en-US" dirty="0"/>
              <a:t>How to Begin</a:t>
            </a:r>
          </a:p>
          <a:p>
            <a:pPr lvl="1"/>
            <a:r>
              <a:rPr lang="en-US" dirty="0"/>
              <a:t>Develop a Plan</a:t>
            </a:r>
          </a:p>
          <a:p>
            <a:pPr lvl="2"/>
            <a:r>
              <a:rPr lang="en-US" dirty="0"/>
              <a:t>POCDC/E (Pigs on Chairs Drink Champagne)</a:t>
            </a:r>
          </a:p>
          <a:p>
            <a:pPr lvl="3"/>
            <a:r>
              <a:rPr lang="en-US" dirty="0"/>
              <a:t>Planning</a:t>
            </a:r>
          </a:p>
          <a:p>
            <a:pPr lvl="4"/>
            <a:r>
              <a:rPr lang="en-US" dirty="0"/>
              <a:t>Development of a formalized course of action</a:t>
            </a:r>
          </a:p>
          <a:p>
            <a:pPr lvl="3"/>
            <a:r>
              <a:rPr lang="en-US" dirty="0"/>
              <a:t>Organizing</a:t>
            </a:r>
          </a:p>
          <a:p>
            <a:pPr lvl="4"/>
            <a:r>
              <a:rPr lang="en-US" dirty="0"/>
              <a:t>Resourcing, facilitating, and fielding necessary functional capacities  </a:t>
            </a:r>
          </a:p>
          <a:p>
            <a:pPr lvl="3"/>
            <a:r>
              <a:rPr lang="en-US" dirty="0"/>
              <a:t>Coordinating</a:t>
            </a:r>
          </a:p>
          <a:p>
            <a:pPr lvl="4"/>
            <a:r>
              <a:rPr lang="en-US" dirty="0"/>
              <a:t>Fostering essential alignments of equipment, resources, and staffing   </a:t>
            </a:r>
          </a:p>
          <a:p>
            <a:pPr lvl="3"/>
            <a:r>
              <a:rPr lang="en-US" dirty="0"/>
              <a:t>Directing</a:t>
            </a:r>
          </a:p>
          <a:p>
            <a:pPr lvl="4"/>
            <a:r>
              <a:rPr lang="en-US" dirty="0"/>
              <a:t>Supervising behaviors necessary for positive outcomes</a:t>
            </a:r>
          </a:p>
          <a:p>
            <a:pPr lvl="3"/>
            <a:r>
              <a:rPr lang="en-US" dirty="0"/>
              <a:t>Controlling</a:t>
            </a:r>
          </a:p>
          <a:p>
            <a:pPr lvl="4"/>
            <a:r>
              <a:rPr lang="en-US" dirty="0"/>
              <a:t>Organizational adjustment informed through alignment of intended and actual execution</a:t>
            </a:r>
          </a:p>
          <a:p>
            <a:pPr lvl="3"/>
            <a:r>
              <a:rPr lang="en-US" dirty="0"/>
              <a:t>Evaluating</a:t>
            </a:r>
          </a:p>
          <a:p>
            <a:pPr lvl="4"/>
            <a:r>
              <a:rPr lang="en-US" dirty="0"/>
              <a:t>Improvement guidance informed through ongoing contextual assessment of mission outcomes </a:t>
            </a:r>
          </a:p>
        </p:txBody>
      </p:sp>
    </p:spTree>
    <p:extLst>
      <p:ext uri="{BB962C8B-B14F-4D97-AF65-F5344CB8AC3E}">
        <p14:creationId xmlns:p14="http://schemas.microsoft.com/office/powerpoint/2010/main" val="38076378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lnSpcReduction="10000"/>
          </a:bodyPr>
          <a:lstStyle/>
          <a:p>
            <a:r>
              <a:rPr lang="en-US" dirty="0"/>
              <a:t>How to Begin</a:t>
            </a:r>
          </a:p>
          <a:p>
            <a:pPr lvl="1"/>
            <a:r>
              <a:rPr lang="en-US" dirty="0"/>
              <a:t>Develop a Plan</a:t>
            </a:r>
          </a:p>
          <a:p>
            <a:pPr lvl="2"/>
            <a:r>
              <a:rPr lang="en-US" dirty="0"/>
              <a:t>The Five Paragraph Order as a “lens” for understanding rights, responsibilities, and duty</a:t>
            </a:r>
          </a:p>
          <a:p>
            <a:pPr lvl="3"/>
            <a:r>
              <a:rPr lang="en-US" dirty="0"/>
              <a:t>S – Situation</a:t>
            </a:r>
          </a:p>
          <a:p>
            <a:pPr lvl="4"/>
            <a:r>
              <a:rPr lang="en-US" dirty="0"/>
              <a:t>The environmental landscape</a:t>
            </a:r>
          </a:p>
          <a:p>
            <a:pPr lvl="4"/>
            <a:r>
              <a:rPr lang="en-US" dirty="0"/>
              <a:t>The Status Quo</a:t>
            </a:r>
          </a:p>
          <a:p>
            <a:pPr lvl="3"/>
            <a:r>
              <a:rPr lang="en-US" dirty="0"/>
              <a:t>M – Mission</a:t>
            </a:r>
          </a:p>
          <a:p>
            <a:pPr lvl="4"/>
            <a:r>
              <a:rPr lang="en-US" dirty="0"/>
              <a:t>The thing/s that NEED to be accomplished</a:t>
            </a:r>
          </a:p>
          <a:p>
            <a:pPr lvl="3"/>
            <a:r>
              <a:rPr lang="en-US" dirty="0"/>
              <a:t>E – Execution</a:t>
            </a:r>
          </a:p>
          <a:p>
            <a:pPr lvl="4"/>
            <a:r>
              <a:rPr lang="en-US" dirty="0"/>
              <a:t>How the mission is to be accomplished</a:t>
            </a:r>
          </a:p>
          <a:p>
            <a:pPr lvl="3"/>
            <a:r>
              <a:rPr lang="en-US" dirty="0"/>
              <a:t>A – Administration/Logistics</a:t>
            </a:r>
          </a:p>
          <a:p>
            <a:pPr lvl="4"/>
            <a:r>
              <a:rPr lang="en-US" dirty="0"/>
              <a:t>Organization of the people and resources to accomplish the mission</a:t>
            </a:r>
          </a:p>
          <a:p>
            <a:pPr lvl="3"/>
            <a:r>
              <a:rPr lang="en-US" dirty="0"/>
              <a:t>C – Command/Signals</a:t>
            </a:r>
          </a:p>
          <a:p>
            <a:pPr lvl="4"/>
            <a:r>
              <a:rPr lang="en-US" dirty="0"/>
              <a:t>Functional leadership/management (accountability) programming necessary for mission accomplishment </a:t>
            </a:r>
          </a:p>
          <a:p>
            <a:pPr marL="457200" lvl="1" indent="0">
              <a:buNone/>
            </a:pPr>
            <a:r>
              <a:rPr lang="en-US" dirty="0"/>
              <a:t> </a:t>
            </a:r>
          </a:p>
        </p:txBody>
      </p:sp>
    </p:spTree>
    <p:extLst>
      <p:ext uri="{BB962C8B-B14F-4D97-AF65-F5344CB8AC3E}">
        <p14:creationId xmlns:p14="http://schemas.microsoft.com/office/powerpoint/2010/main" val="192854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fontScale="92500" lnSpcReduction="20000"/>
          </a:bodyPr>
          <a:lstStyle/>
          <a:p>
            <a:r>
              <a:rPr lang="en-US" dirty="0"/>
              <a:t>How to Begin</a:t>
            </a:r>
          </a:p>
          <a:p>
            <a:pPr lvl="1"/>
            <a:r>
              <a:rPr lang="en-US" dirty="0"/>
              <a:t>Build a Team</a:t>
            </a:r>
          </a:p>
          <a:p>
            <a:pPr lvl="2"/>
            <a:r>
              <a:rPr lang="en-US" dirty="0"/>
              <a:t>Mission Focus</a:t>
            </a:r>
          </a:p>
          <a:p>
            <a:pPr lvl="3"/>
            <a:r>
              <a:rPr lang="en-US" dirty="0"/>
              <a:t>Commonality of shared commitment for mission accomplishment</a:t>
            </a:r>
          </a:p>
          <a:p>
            <a:pPr lvl="3"/>
            <a:r>
              <a:rPr lang="en-US" dirty="0"/>
              <a:t>Shared understanding of individual/unit role in mission outcomes</a:t>
            </a:r>
          </a:p>
          <a:p>
            <a:pPr lvl="3"/>
            <a:r>
              <a:rPr lang="en-US" dirty="0"/>
              <a:t>The mission requires a contingency mindset (training for the “next” cycle)</a:t>
            </a:r>
          </a:p>
          <a:p>
            <a:pPr lvl="2"/>
            <a:r>
              <a:rPr lang="en-US" dirty="0"/>
              <a:t>Diversity of Opinion, Perspective, and Training</a:t>
            </a:r>
          </a:p>
          <a:p>
            <a:pPr lvl="3"/>
            <a:r>
              <a:rPr lang="en-US" dirty="0"/>
              <a:t>Diversity of experience is always a net strength</a:t>
            </a:r>
          </a:p>
          <a:p>
            <a:pPr lvl="3"/>
            <a:r>
              <a:rPr lang="en-US" dirty="0"/>
              <a:t>Conflict-positive organizations optimize divergences of thought until the moment of execution</a:t>
            </a:r>
          </a:p>
          <a:p>
            <a:pPr lvl="3"/>
            <a:r>
              <a:rPr lang="en-US" dirty="0"/>
              <a:t>Quality stops on the airplane * </a:t>
            </a:r>
          </a:p>
          <a:p>
            <a:pPr lvl="2"/>
            <a:r>
              <a:rPr lang="en-US" dirty="0"/>
              <a:t>Relationships </a:t>
            </a:r>
          </a:p>
          <a:p>
            <a:pPr lvl="3"/>
            <a:r>
              <a:rPr lang="en-US" dirty="0"/>
              <a:t>Leaders must attend to the care and feeding of the team</a:t>
            </a:r>
          </a:p>
          <a:p>
            <a:pPr lvl="3"/>
            <a:r>
              <a:rPr lang="en-US" dirty="0"/>
              <a:t>True leaders inspire the team to accomplish more than rational/reasonable expectations</a:t>
            </a:r>
          </a:p>
          <a:p>
            <a:pPr lvl="3"/>
            <a:r>
              <a:rPr lang="en-US" dirty="0"/>
              <a:t>Respect is the currency of trust</a:t>
            </a:r>
          </a:p>
          <a:p>
            <a:pPr lvl="2"/>
            <a:r>
              <a:rPr lang="en-US" dirty="0"/>
              <a:t>Team Integrity</a:t>
            </a:r>
          </a:p>
          <a:p>
            <a:pPr lvl="3"/>
            <a:r>
              <a:rPr lang="en-US" dirty="0"/>
              <a:t>Loyalty to the mission requires sacrifice, selflessness, and fidelity to the larger cause</a:t>
            </a:r>
          </a:p>
          <a:p>
            <a:pPr lvl="3"/>
            <a:r>
              <a:rPr lang="en-US" dirty="0"/>
              <a:t>Loyalty to team is demonstrated by loyalty to the mission</a:t>
            </a:r>
          </a:p>
          <a:p>
            <a:pPr lvl="3"/>
            <a:r>
              <a:rPr lang="en-US" dirty="0"/>
              <a:t>Loyalty requires skillsets/talent optimization</a:t>
            </a:r>
          </a:p>
        </p:txBody>
      </p:sp>
    </p:spTree>
    <p:extLst>
      <p:ext uri="{BB962C8B-B14F-4D97-AF65-F5344CB8AC3E}">
        <p14:creationId xmlns:p14="http://schemas.microsoft.com/office/powerpoint/2010/main" val="31676514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a:bodyPr>
          <a:lstStyle/>
          <a:p>
            <a:r>
              <a:rPr lang="en-US" dirty="0"/>
              <a:t>How to Begin</a:t>
            </a:r>
          </a:p>
          <a:p>
            <a:pPr lvl="1"/>
            <a:r>
              <a:rPr lang="en-US" dirty="0"/>
              <a:t>Grow Experience</a:t>
            </a:r>
          </a:p>
          <a:p>
            <a:pPr lvl="2"/>
            <a:r>
              <a:rPr lang="en-US" dirty="0"/>
              <a:t>Inspire an Attitude of Adventure</a:t>
            </a:r>
          </a:p>
          <a:p>
            <a:pPr lvl="3"/>
            <a:r>
              <a:rPr lang="en-US" dirty="0"/>
              <a:t>Demonstrate a willingness to engage all points of view</a:t>
            </a:r>
          </a:p>
          <a:p>
            <a:pPr lvl="3"/>
            <a:r>
              <a:rPr lang="en-US" dirty="0"/>
              <a:t>Celebrate the execution phases of the plan as a journey larger than any one person or team</a:t>
            </a:r>
          </a:p>
          <a:p>
            <a:pPr lvl="2"/>
            <a:r>
              <a:rPr lang="en-US" dirty="0"/>
              <a:t>Seek out necessary, but uncomfortable learning environments</a:t>
            </a:r>
          </a:p>
          <a:p>
            <a:pPr lvl="3"/>
            <a:r>
              <a:rPr lang="en-US" dirty="0"/>
              <a:t>Challenge the team to grow beyond existing capacities</a:t>
            </a:r>
          </a:p>
          <a:p>
            <a:pPr lvl="3"/>
            <a:r>
              <a:rPr lang="en-US" dirty="0"/>
              <a:t>Stretch emergent skillsets through seizing opportunities aligned with strategic, operational, and tactical requirements</a:t>
            </a:r>
          </a:p>
          <a:p>
            <a:pPr lvl="2"/>
            <a:r>
              <a:rPr lang="en-US" dirty="0"/>
              <a:t>Optimize team skillsets and talent to share:</a:t>
            </a:r>
          </a:p>
          <a:p>
            <a:pPr lvl="3"/>
            <a:r>
              <a:rPr lang="en-US" dirty="0"/>
              <a:t>The path forward</a:t>
            </a:r>
          </a:p>
          <a:p>
            <a:pPr lvl="3"/>
            <a:r>
              <a:rPr lang="en-US" dirty="0"/>
              <a:t>The necessities underlying the need for action</a:t>
            </a:r>
          </a:p>
          <a:p>
            <a:pPr lvl="3"/>
            <a:r>
              <a:rPr lang="en-US" dirty="0"/>
              <a:t>The qualities your team brings to the fight</a:t>
            </a:r>
          </a:p>
          <a:p>
            <a:pPr lvl="3"/>
            <a:r>
              <a:rPr lang="en-US" dirty="0"/>
              <a:t>The alternative realities only possible through shared commitment to the cause  </a:t>
            </a:r>
          </a:p>
          <a:p>
            <a:pPr lvl="3"/>
            <a:r>
              <a:rPr lang="en-US" dirty="0"/>
              <a:t>The measures of progress</a:t>
            </a:r>
          </a:p>
        </p:txBody>
      </p:sp>
    </p:spTree>
    <p:extLst>
      <p:ext uri="{BB962C8B-B14F-4D97-AF65-F5344CB8AC3E}">
        <p14:creationId xmlns:p14="http://schemas.microsoft.com/office/powerpoint/2010/main" val="2386619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095128"/>
          </a:xfrm>
        </p:spPr>
        <p:txBody>
          <a:bodyPr>
            <a:normAutofit/>
          </a:bodyPr>
          <a:lstStyle/>
          <a:p>
            <a:r>
              <a:rPr lang="en-US" dirty="0"/>
              <a:t>How to Begin</a:t>
            </a:r>
          </a:p>
          <a:p>
            <a:pPr lvl="1"/>
            <a:r>
              <a:rPr lang="en-US" dirty="0"/>
              <a:t>Summary</a:t>
            </a:r>
          </a:p>
          <a:p>
            <a:pPr lvl="2"/>
            <a:r>
              <a:rPr lang="en-US" dirty="0"/>
              <a:t>Advocates know: </a:t>
            </a:r>
          </a:p>
          <a:p>
            <a:pPr lvl="3"/>
            <a:r>
              <a:rPr lang="en-US" dirty="0"/>
              <a:t>Who they are</a:t>
            </a:r>
          </a:p>
          <a:p>
            <a:pPr lvl="3"/>
            <a:r>
              <a:rPr lang="en-US" dirty="0"/>
              <a:t>Who they want to be</a:t>
            </a:r>
          </a:p>
          <a:p>
            <a:pPr lvl="3"/>
            <a:r>
              <a:rPr lang="en-US" dirty="0"/>
              <a:t>Why these things are true</a:t>
            </a:r>
          </a:p>
          <a:p>
            <a:pPr lvl="2"/>
            <a:r>
              <a:rPr lang="en-US" dirty="0"/>
              <a:t>Advocates know what must be done:</a:t>
            </a:r>
          </a:p>
          <a:p>
            <a:pPr lvl="3"/>
            <a:r>
              <a:rPr lang="en-US" dirty="0"/>
              <a:t>They know the battlespace </a:t>
            </a:r>
          </a:p>
          <a:p>
            <a:pPr lvl="3"/>
            <a:r>
              <a:rPr lang="en-US" dirty="0"/>
              <a:t>They know the history</a:t>
            </a:r>
          </a:p>
          <a:p>
            <a:pPr lvl="3"/>
            <a:r>
              <a:rPr lang="en-US" dirty="0"/>
              <a:t>They build and communicate a plan for success</a:t>
            </a:r>
          </a:p>
          <a:p>
            <a:pPr lvl="2"/>
            <a:r>
              <a:rPr lang="en-US" dirty="0"/>
              <a:t>Advocates build the team they need to get the mission accomplished</a:t>
            </a:r>
          </a:p>
          <a:p>
            <a:pPr lvl="2"/>
            <a:r>
              <a:rPr lang="en-US" dirty="0"/>
              <a:t>Advocates establish organizational protocols aligned with:</a:t>
            </a:r>
          </a:p>
          <a:p>
            <a:pPr lvl="3"/>
            <a:r>
              <a:rPr lang="en-US" dirty="0"/>
              <a:t>Leading the team</a:t>
            </a:r>
          </a:p>
          <a:p>
            <a:pPr lvl="3"/>
            <a:r>
              <a:rPr lang="en-US" dirty="0"/>
              <a:t>Managing the resources </a:t>
            </a:r>
          </a:p>
          <a:p>
            <a:pPr lvl="2"/>
            <a:endParaRPr lang="en-US" dirty="0"/>
          </a:p>
        </p:txBody>
      </p:sp>
    </p:spTree>
    <p:extLst>
      <p:ext uri="{BB962C8B-B14F-4D97-AF65-F5344CB8AC3E}">
        <p14:creationId xmlns:p14="http://schemas.microsoft.com/office/powerpoint/2010/main" val="3568858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Approximately 10 Minute Break</a:t>
            </a:r>
          </a:p>
        </p:txBody>
      </p:sp>
    </p:spTree>
    <p:extLst>
      <p:ext uri="{BB962C8B-B14F-4D97-AF65-F5344CB8AC3E}">
        <p14:creationId xmlns:p14="http://schemas.microsoft.com/office/powerpoint/2010/main" val="240589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The Art of Ethical Persuasion through Advocacy: “Good Rhetoric”</a:t>
            </a:r>
          </a:p>
          <a:p>
            <a:pPr lvl="1"/>
            <a:r>
              <a:rPr lang="en-US" dirty="0"/>
              <a:t>Humans are Story-Tellers</a:t>
            </a:r>
          </a:p>
          <a:p>
            <a:pPr lvl="1"/>
            <a:r>
              <a:rPr lang="en-US" dirty="0"/>
              <a:t>Language Matters</a:t>
            </a:r>
          </a:p>
          <a:p>
            <a:pPr lvl="1"/>
            <a:r>
              <a:rPr lang="en-US" dirty="0"/>
              <a:t>It’s about the Audience, Really</a:t>
            </a:r>
          </a:p>
          <a:p>
            <a:pPr lvl="1"/>
            <a:r>
              <a:rPr lang="en-US" dirty="0"/>
              <a:t>Argument is Rational, Reasonable, and Responsible</a:t>
            </a:r>
          </a:p>
          <a:p>
            <a:pPr lvl="1"/>
            <a:r>
              <a:rPr lang="en-US" dirty="0"/>
              <a:t>Fallacies poison Democratic Self-Governance</a:t>
            </a:r>
          </a:p>
          <a:p>
            <a:pPr lvl="1"/>
            <a:r>
              <a:rPr lang="en-US" dirty="0"/>
              <a:t>Persuasive Techniques</a:t>
            </a:r>
          </a:p>
          <a:p>
            <a:pPr lvl="1"/>
            <a:r>
              <a:rPr lang="en-US" dirty="0"/>
              <a:t>Case Study Methodologies</a:t>
            </a:r>
          </a:p>
          <a:p>
            <a:pPr lvl="1"/>
            <a:r>
              <a:rPr lang="en-US" dirty="0"/>
              <a:t>Delivery can be Improved</a:t>
            </a:r>
          </a:p>
          <a:p>
            <a:pPr lvl="1"/>
            <a:r>
              <a:rPr lang="en-US" dirty="0"/>
              <a:t>Your words Never Die</a:t>
            </a:r>
          </a:p>
          <a:p>
            <a:pPr lvl="1"/>
            <a:endParaRPr lang="en-US" dirty="0"/>
          </a:p>
        </p:txBody>
      </p:sp>
    </p:spTree>
    <p:extLst>
      <p:ext uri="{BB962C8B-B14F-4D97-AF65-F5344CB8AC3E}">
        <p14:creationId xmlns:p14="http://schemas.microsoft.com/office/powerpoint/2010/main" val="15700079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193740"/>
          </a:xfrm>
        </p:spPr>
        <p:txBody>
          <a:bodyPr>
            <a:normAutofit/>
          </a:bodyPr>
          <a:lstStyle/>
          <a:p>
            <a:r>
              <a:rPr lang="en-US" dirty="0"/>
              <a:t>The Art of Ethical Persuasion through Advocacy: “Good Rhetoric”</a:t>
            </a:r>
          </a:p>
          <a:p>
            <a:pPr lvl="1"/>
            <a:r>
              <a:rPr lang="en-US" dirty="0"/>
              <a:t>Humans are Story-Tellers</a:t>
            </a:r>
          </a:p>
          <a:p>
            <a:pPr lvl="2"/>
            <a:r>
              <a:rPr lang="en-US" dirty="0"/>
              <a:t>The Power of Myth</a:t>
            </a:r>
          </a:p>
          <a:p>
            <a:pPr lvl="3"/>
            <a:r>
              <a:rPr lang="en-US" dirty="0"/>
              <a:t>The Heroic Journey explained through the work of Joseph Campbell (among others)</a:t>
            </a:r>
          </a:p>
          <a:p>
            <a:pPr lvl="4"/>
            <a:r>
              <a:rPr lang="en-US" dirty="0"/>
              <a:t>We know the character-types</a:t>
            </a:r>
          </a:p>
          <a:p>
            <a:pPr lvl="4"/>
            <a:r>
              <a:rPr lang="en-US" dirty="0"/>
              <a:t>We know the trials, tribulations, and triumphs</a:t>
            </a:r>
          </a:p>
          <a:p>
            <a:pPr lvl="2"/>
            <a:r>
              <a:rPr lang="en-US" dirty="0"/>
              <a:t>The Function of the Narrative</a:t>
            </a:r>
          </a:p>
          <a:p>
            <a:pPr lvl="3"/>
            <a:r>
              <a:rPr lang="en-US" dirty="0"/>
              <a:t>Sharing meaning through distribution of eternal truths demonstrated through ephemeral experiences </a:t>
            </a:r>
          </a:p>
          <a:p>
            <a:pPr lvl="3"/>
            <a:r>
              <a:rPr lang="en-US" dirty="0"/>
              <a:t>The study of the narrative paradigm by Walter Fisher explains the many ways stories affirm behaviors </a:t>
            </a:r>
          </a:p>
          <a:p>
            <a:pPr lvl="4"/>
            <a:r>
              <a:rPr lang="en-US" dirty="0"/>
              <a:t>Narrative can serve as a method of social construction as well as control </a:t>
            </a:r>
          </a:p>
          <a:p>
            <a:pPr lvl="6"/>
            <a:r>
              <a:rPr lang="en-US" dirty="0"/>
              <a:t>Aesop’s Fables</a:t>
            </a:r>
          </a:p>
          <a:p>
            <a:pPr lvl="6"/>
            <a:r>
              <a:rPr lang="en-US" dirty="0"/>
              <a:t>Fantasy themes as explained by Ernest Bormann</a:t>
            </a:r>
          </a:p>
          <a:p>
            <a:pPr lvl="3"/>
            <a:r>
              <a:rPr lang="en-US" dirty="0"/>
              <a:t>Personification of abstractions </a:t>
            </a:r>
          </a:p>
          <a:p>
            <a:pPr lvl="4"/>
            <a:r>
              <a:rPr lang="en-US" dirty="0"/>
              <a:t>Humans seek connection to a larger shared “human experience” </a:t>
            </a:r>
          </a:p>
        </p:txBody>
      </p:sp>
    </p:spTree>
    <p:extLst>
      <p:ext uri="{BB962C8B-B14F-4D97-AF65-F5344CB8AC3E}">
        <p14:creationId xmlns:p14="http://schemas.microsoft.com/office/powerpoint/2010/main" val="11016668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871010"/>
          </a:xfrm>
        </p:spPr>
        <p:txBody>
          <a:bodyPr>
            <a:normAutofit lnSpcReduction="10000"/>
          </a:bodyPr>
          <a:lstStyle/>
          <a:p>
            <a:r>
              <a:rPr lang="en-US" dirty="0"/>
              <a:t>The Art of Ethical Persuasion through Advocacy: “Good Rhetoric”</a:t>
            </a:r>
          </a:p>
          <a:p>
            <a:pPr lvl="1"/>
            <a:r>
              <a:rPr lang="en-US" dirty="0"/>
              <a:t>Language Matters</a:t>
            </a:r>
          </a:p>
          <a:p>
            <a:pPr lvl="2"/>
            <a:r>
              <a:rPr lang="en-US" dirty="0"/>
              <a:t>We navigate the world we build (and sustain) through the choices we make in language</a:t>
            </a:r>
          </a:p>
          <a:p>
            <a:pPr lvl="3"/>
            <a:r>
              <a:rPr lang="en-US" dirty="0"/>
              <a:t>Analogies as Guides to the Unknown</a:t>
            </a:r>
          </a:p>
          <a:p>
            <a:pPr lvl="4"/>
            <a:r>
              <a:rPr lang="en-US" dirty="0"/>
              <a:t>Figurative: Metaphor</a:t>
            </a:r>
          </a:p>
          <a:p>
            <a:pPr lvl="5"/>
            <a:r>
              <a:rPr lang="en-US" dirty="0"/>
              <a:t>The Lens Theory – built upon the research of Max Black</a:t>
            </a:r>
          </a:p>
          <a:p>
            <a:pPr lvl="5"/>
            <a:r>
              <a:rPr lang="en-US" dirty="0"/>
              <a:t>Archetypal Metaphor – built upon the research of Michael Osborn</a:t>
            </a:r>
          </a:p>
          <a:p>
            <a:pPr lvl="5"/>
            <a:r>
              <a:rPr lang="en-US" dirty="0"/>
              <a:t>Natural Economy v. Industrial Economy</a:t>
            </a:r>
          </a:p>
          <a:p>
            <a:pPr lvl="4"/>
            <a:r>
              <a:rPr lang="en-US" dirty="0"/>
              <a:t>Literal: Simile</a:t>
            </a:r>
          </a:p>
          <a:p>
            <a:pPr lvl="3"/>
            <a:r>
              <a:rPr lang="en-US" dirty="0"/>
              <a:t>Association of Abstract notions to concrete terms</a:t>
            </a:r>
          </a:p>
          <a:p>
            <a:pPr lvl="4"/>
            <a:r>
              <a:rPr lang="en-US" dirty="0"/>
              <a:t>Structural linkage binds realms of experience together  </a:t>
            </a:r>
          </a:p>
          <a:p>
            <a:pPr lvl="4"/>
            <a:r>
              <a:rPr lang="en-US" dirty="0"/>
              <a:t>Irreconcilable conflicts through symbolic associations </a:t>
            </a:r>
          </a:p>
          <a:p>
            <a:pPr lvl="2"/>
            <a:r>
              <a:rPr lang="en-US" dirty="0"/>
              <a:t>Language serves to unite our senses with our mental faculties</a:t>
            </a:r>
          </a:p>
          <a:p>
            <a:pPr lvl="3"/>
            <a:r>
              <a:rPr lang="en-US" dirty="0"/>
              <a:t>Emotions</a:t>
            </a:r>
          </a:p>
          <a:p>
            <a:pPr lvl="3"/>
            <a:r>
              <a:rPr lang="en-US" dirty="0"/>
              <a:t>Reasoning</a:t>
            </a:r>
          </a:p>
          <a:p>
            <a:pPr lvl="3"/>
            <a:endParaRPr lang="en-US" dirty="0"/>
          </a:p>
        </p:txBody>
      </p:sp>
    </p:spTree>
    <p:extLst>
      <p:ext uri="{BB962C8B-B14F-4D97-AF65-F5344CB8AC3E}">
        <p14:creationId xmlns:p14="http://schemas.microsoft.com/office/powerpoint/2010/main" val="562795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871010"/>
          </a:xfrm>
        </p:spPr>
        <p:txBody>
          <a:bodyPr>
            <a:normAutofit/>
          </a:bodyPr>
          <a:lstStyle/>
          <a:p>
            <a:r>
              <a:rPr lang="en-US" dirty="0"/>
              <a:t>The Art of Ethical Persuasion through Advocacy: “Good Rhetoric”</a:t>
            </a:r>
          </a:p>
          <a:p>
            <a:pPr lvl="1"/>
            <a:r>
              <a:rPr lang="en-US" dirty="0"/>
              <a:t>It’s about the Audience, Really</a:t>
            </a:r>
          </a:p>
          <a:p>
            <a:pPr lvl="2"/>
            <a:r>
              <a:rPr lang="en-US" dirty="0"/>
              <a:t>Methods of Assessment</a:t>
            </a:r>
          </a:p>
          <a:p>
            <a:pPr lvl="3"/>
            <a:r>
              <a:rPr lang="en-US" dirty="0"/>
              <a:t>Demographic analysis</a:t>
            </a:r>
          </a:p>
          <a:p>
            <a:pPr lvl="3"/>
            <a:r>
              <a:rPr lang="en-US" dirty="0"/>
              <a:t>Environmental analysis</a:t>
            </a:r>
          </a:p>
          <a:p>
            <a:pPr lvl="2"/>
            <a:r>
              <a:rPr lang="en-US" dirty="0"/>
              <a:t>Methods of Real-time Adjustment</a:t>
            </a:r>
          </a:p>
          <a:p>
            <a:pPr lvl="3"/>
            <a:r>
              <a:rPr lang="en-US" dirty="0"/>
              <a:t>Delivery</a:t>
            </a:r>
          </a:p>
          <a:p>
            <a:pPr lvl="3"/>
            <a:r>
              <a:rPr lang="en-US" dirty="0"/>
              <a:t>Message</a:t>
            </a:r>
          </a:p>
          <a:p>
            <a:pPr lvl="3"/>
            <a:r>
              <a:rPr lang="en-US" dirty="0"/>
              <a:t>Redefinition of situation</a:t>
            </a:r>
          </a:p>
          <a:p>
            <a:pPr lvl="2"/>
            <a:r>
              <a:rPr lang="en-US" dirty="0"/>
              <a:t>Audience Determines the Outcome</a:t>
            </a:r>
          </a:p>
          <a:p>
            <a:pPr lvl="3"/>
            <a:r>
              <a:rPr lang="en-US" dirty="0"/>
              <a:t>Credibility of the message through the speaker delivery</a:t>
            </a:r>
          </a:p>
          <a:p>
            <a:pPr lvl="3"/>
            <a:r>
              <a:rPr lang="en-US" dirty="0"/>
              <a:t>Impact of the message</a:t>
            </a:r>
          </a:p>
          <a:p>
            <a:pPr lvl="3"/>
            <a:r>
              <a:rPr lang="en-US" dirty="0"/>
              <a:t>Endpoint of the exchange</a:t>
            </a:r>
          </a:p>
          <a:p>
            <a:pPr marL="914400" lvl="2" indent="0">
              <a:buNone/>
            </a:pPr>
            <a:endParaRPr lang="en-US" dirty="0"/>
          </a:p>
        </p:txBody>
      </p:sp>
    </p:spTree>
    <p:extLst>
      <p:ext uri="{BB962C8B-B14F-4D97-AF65-F5344CB8AC3E}">
        <p14:creationId xmlns:p14="http://schemas.microsoft.com/office/powerpoint/2010/main" val="41084146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871010"/>
          </a:xfrm>
        </p:spPr>
        <p:txBody>
          <a:bodyPr>
            <a:normAutofit fontScale="77500" lnSpcReduction="20000"/>
          </a:bodyPr>
          <a:lstStyle/>
          <a:p>
            <a:r>
              <a:rPr lang="en-US" dirty="0"/>
              <a:t>The Art of Ethical Persuasion through Advocacy: “Good Rhetoric”</a:t>
            </a:r>
          </a:p>
          <a:p>
            <a:pPr lvl="1"/>
            <a:r>
              <a:rPr lang="en-US" dirty="0"/>
              <a:t>It’s about the Audience, Really</a:t>
            </a:r>
          </a:p>
          <a:p>
            <a:pPr lvl="2"/>
            <a:r>
              <a:rPr lang="en-US" dirty="0"/>
              <a:t>Methods of Assessment</a:t>
            </a:r>
          </a:p>
          <a:p>
            <a:pPr lvl="3"/>
            <a:r>
              <a:rPr lang="en-US" dirty="0"/>
              <a:t>Demographic analysis</a:t>
            </a:r>
          </a:p>
          <a:p>
            <a:pPr lvl="4"/>
            <a:r>
              <a:rPr lang="en-US" dirty="0"/>
              <a:t>Age</a:t>
            </a:r>
          </a:p>
          <a:p>
            <a:pPr lvl="4"/>
            <a:r>
              <a:rPr lang="en-US" dirty="0"/>
              <a:t>Culture/Ethnicity/Racial experience</a:t>
            </a:r>
          </a:p>
          <a:p>
            <a:pPr lvl="4"/>
            <a:r>
              <a:rPr lang="en-US" dirty="0"/>
              <a:t>Education/Training</a:t>
            </a:r>
          </a:p>
          <a:p>
            <a:pPr lvl="4"/>
            <a:r>
              <a:rPr lang="en-US" dirty="0"/>
              <a:t>Gender/Identity</a:t>
            </a:r>
          </a:p>
          <a:p>
            <a:pPr lvl="4"/>
            <a:r>
              <a:rPr lang="en-US" dirty="0"/>
              <a:t>Group membership</a:t>
            </a:r>
          </a:p>
          <a:p>
            <a:pPr lvl="4"/>
            <a:r>
              <a:rPr lang="en-US" dirty="0"/>
              <a:t>Ideology</a:t>
            </a:r>
          </a:p>
          <a:p>
            <a:pPr lvl="4"/>
            <a:r>
              <a:rPr lang="en-US" dirty="0"/>
              <a:t>Professional orientation</a:t>
            </a:r>
          </a:p>
          <a:p>
            <a:pPr lvl="4"/>
            <a:r>
              <a:rPr lang="en-US" dirty="0"/>
              <a:t>Socioeconomic </a:t>
            </a:r>
          </a:p>
          <a:p>
            <a:pPr lvl="3"/>
            <a:r>
              <a:rPr lang="en-US" dirty="0"/>
              <a:t>Environmental analysis</a:t>
            </a:r>
          </a:p>
          <a:p>
            <a:pPr lvl="4"/>
            <a:r>
              <a:rPr lang="en-US" dirty="0"/>
              <a:t>Disposition of audience</a:t>
            </a:r>
          </a:p>
          <a:p>
            <a:pPr lvl="5"/>
            <a:r>
              <a:rPr lang="en-US" dirty="0"/>
              <a:t>Occasion</a:t>
            </a:r>
          </a:p>
          <a:p>
            <a:pPr lvl="5"/>
            <a:r>
              <a:rPr lang="en-US" dirty="0"/>
              <a:t>Speaker </a:t>
            </a:r>
          </a:p>
          <a:p>
            <a:pPr lvl="5"/>
            <a:r>
              <a:rPr lang="en-US" dirty="0"/>
              <a:t>Subject</a:t>
            </a:r>
          </a:p>
          <a:p>
            <a:pPr lvl="4"/>
            <a:r>
              <a:rPr lang="en-US" dirty="0"/>
              <a:t>Physical landscape</a:t>
            </a:r>
          </a:p>
          <a:p>
            <a:pPr lvl="4"/>
            <a:r>
              <a:rPr lang="en-US" dirty="0"/>
              <a:t>Rhetorical situation</a:t>
            </a:r>
          </a:p>
          <a:p>
            <a:pPr lvl="5"/>
            <a:r>
              <a:rPr lang="en-US" dirty="0"/>
              <a:t>Status quo</a:t>
            </a:r>
          </a:p>
          <a:p>
            <a:pPr lvl="5"/>
            <a:r>
              <a:rPr lang="en-US" dirty="0"/>
              <a:t>Potential </a:t>
            </a:r>
          </a:p>
          <a:p>
            <a:pPr marL="1371600" lvl="3" indent="0">
              <a:buNone/>
            </a:pPr>
            <a:endParaRPr lang="en-US" dirty="0"/>
          </a:p>
          <a:p>
            <a:pPr marL="1371600" lvl="3" indent="0">
              <a:buNone/>
            </a:pPr>
            <a:endParaRPr lang="en-US" dirty="0"/>
          </a:p>
          <a:p>
            <a:pPr marL="914400" lvl="2" indent="0">
              <a:buNone/>
            </a:pPr>
            <a:endParaRPr lang="en-US" dirty="0"/>
          </a:p>
        </p:txBody>
      </p:sp>
    </p:spTree>
    <p:extLst>
      <p:ext uri="{BB962C8B-B14F-4D97-AF65-F5344CB8AC3E}">
        <p14:creationId xmlns:p14="http://schemas.microsoft.com/office/powerpoint/2010/main" val="2216265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871010"/>
          </a:xfrm>
        </p:spPr>
        <p:txBody>
          <a:bodyPr>
            <a:normAutofit fontScale="92500" lnSpcReduction="20000"/>
          </a:bodyPr>
          <a:lstStyle/>
          <a:p>
            <a:r>
              <a:rPr lang="en-US" dirty="0"/>
              <a:t>The Art of Ethical Persuasion through Advocacy: “Good Rhetoric”</a:t>
            </a:r>
          </a:p>
          <a:p>
            <a:pPr lvl="1"/>
            <a:r>
              <a:rPr lang="en-US" dirty="0"/>
              <a:t>It’s about the Audience, Really</a:t>
            </a:r>
          </a:p>
          <a:p>
            <a:pPr lvl="2"/>
            <a:r>
              <a:rPr lang="en-US" dirty="0"/>
              <a:t>Methods of Real-time Adjustment</a:t>
            </a:r>
          </a:p>
          <a:p>
            <a:pPr lvl="3"/>
            <a:r>
              <a:rPr lang="en-US" dirty="0"/>
              <a:t>Delivery</a:t>
            </a:r>
          </a:p>
          <a:p>
            <a:pPr lvl="4"/>
            <a:r>
              <a:rPr lang="en-US" dirty="0"/>
              <a:t>Audience involvement</a:t>
            </a:r>
          </a:p>
          <a:p>
            <a:pPr lvl="4"/>
            <a:r>
              <a:rPr lang="en-US" dirty="0"/>
              <a:t>Tempo</a:t>
            </a:r>
          </a:p>
          <a:p>
            <a:pPr lvl="4"/>
            <a:r>
              <a:rPr lang="en-US" dirty="0"/>
              <a:t>Vocal variations</a:t>
            </a:r>
          </a:p>
          <a:p>
            <a:pPr lvl="3"/>
            <a:r>
              <a:rPr lang="en-US" dirty="0"/>
              <a:t>Message</a:t>
            </a:r>
          </a:p>
          <a:p>
            <a:pPr lvl="4"/>
            <a:r>
              <a:rPr lang="en-US" dirty="0"/>
              <a:t>Core points</a:t>
            </a:r>
          </a:p>
          <a:p>
            <a:pPr lvl="5"/>
            <a:r>
              <a:rPr lang="en-US" dirty="0"/>
              <a:t>Key “take-aways”</a:t>
            </a:r>
          </a:p>
          <a:p>
            <a:pPr lvl="4"/>
            <a:r>
              <a:rPr lang="en-US" dirty="0"/>
              <a:t>Prepared amplifying materials</a:t>
            </a:r>
          </a:p>
          <a:p>
            <a:pPr lvl="5"/>
            <a:r>
              <a:rPr lang="en-US" dirty="0"/>
              <a:t>Data</a:t>
            </a:r>
          </a:p>
          <a:p>
            <a:pPr lvl="5"/>
            <a:r>
              <a:rPr lang="en-US" dirty="0"/>
              <a:t>Likely questions </a:t>
            </a:r>
          </a:p>
          <a:p>
            <a:pPr lvl="5"/>
            <a:r>
              <a:rPr lang="en-US" dirty="0"/>
              <a:t>Stories </a:t>
            </a:r>
          </a:p>
          <a:p>
            <a:pPr lvl="3"/>
            <a:r>
              <a:rPr lang="en-US" dirty="0"/>
              <a:t>Redefinition of situation</a:t>
            </a:r>
          </a:p>
          <a:p>
            <a:pPr lvl="4"/>
            <a:r>
              <a:rPr lang="en-US" dirty="0"/>
              <a:t>Sometimes a situation evolves beyond what is within controls</a:t>
            </a:r>
          </a:p>
          <a:p>
            <a:pPr lvl="4"/>
            <a:r>
              <a:rPr lang="en-US" dirty="0"/>
              <a:t>Leaders turn into the challenge, do NOT try to force the situation into your preplanned expectations</a:t>
            </a:r>
          </a:p>
          <a:p>
            <a:pPr lvl="3"/>
            <a:endParaRPr lang="en-US" dirty="0"/>
          </a:p>
          <a:p>
            <a:pPr marL="914400" lvl="2" indent="0">
              <a:buNone/>
            </a:pPr>
            <a:endParaRPr lang="en-US" dirty="0"/>
          </a:p>
        </p:txBody>
      </p:sp>
    </p:spTree>
    <p:extLst>
      <p:ext uri="{BB962C8B-B14F-4D97-AF65-F5344CB8AC3E}">
        <p14:creationId xmlns:p14="http://schemas.microsoft.com/office/powerpoint/2010/main" val="39841242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871010"/>
          </a:xfrm>
        </p:spPr>
        <p:txBody>
          <a:bodyPr>
            <a:normAutofit/>
          </a:bodyPr>
          <a:lstStyle/>
          <a:p>
            <a:r>
              <a:rPr lang="en-US" dirty="0"/>
              <a:t>The Art of Ethical Persuasion through Advocacy: “Good Rhetoric”</a:t>
            </a:r>
          </a:p>
          <a:p>
            <a:pPr lvl="1"/>
            <a:r>
              <a:rPr lang="en-US" dirty="0"/>
              <a:t>It’s about the Audience, Really</a:t>
            </a:r>
          </a:p>
          <a:p>
            <a:pPr lvl="2"/>
            <a:r>
              <a:rPr lang="en-US" dirty="0"/>
              <a:t>Audience Determines the Outcome</a:t>
            </a:r>
          </a:p>
          <a:p>
            <a:pPr lvl="3"/>
            <a:r>
              <a:rPr lang="en-US" dirty="0"/>
              <a:t>Credibility of the message through the speaker delivery</a:t>
            </a:r>
          </a:p>
          <a:p>
            <a:pPr lvl="4"/>
            <a:r>
              <a:rPr lang="en-US" dirty="0"/>
              <a:t>What you say matters</a:t>
            </a:r>
          </a:p>
          <a:p>
            <a:pPr lvl="4"/>
            <a:r>
              <a:rPr lang="en-US" dirty="0"/>
              <a:t>How you say it sometimes matters more</a:t>
            </a:r>
          </a:p>
          <a:p>
            <a:pPr lvl="3"/>
            <a:r>
              <a:rPr lang="en-US" dirty="0"/>
              <a:t>Impact of the message</a:t>
            </a:r>
          </a:p>
          <a:p>
            <a:pPr lvl="4"/>
            <a:r>
              <a:rPr lang="en-US" dirty="0"/>
              <a:t>Remember: today may be the first time for your audience </a:t>
            </a:r>
          </a:p>
          <a:p>
            <a:pPr lvl="5"/>
            <a:r>
              <a:rPr lang="en-US" dirty="0"/>
              <a:t>Inform</a:t>
            </a:r>
          </a:p>
          <a:p>
            <a:pPr lvl="5"/>
            <a:r>
              <a:rPr lang="en-US" dirty="0"/>
              <a:t>Influence</a:t>
            </a:r>
          </a:p>
          <a:p>
            <a:pPr lvl="5"/>
            <a:r>
              <a:rPr lang="en-US" dirty="0"/>
              <a:t>Inspire</a:t>
            </a:r>
          </a:p>
          <a:p>
            <a:pPr lvl="3"/>
            <a:r>
              <a:rPr lang="en-US" dirty="0"/>
              <a:t>Endpoint of the exchange</a:t>
            </a:r>
          </a:p>
          <a:p>
            <a:pPr lvl="4"/>
            <a:r>
              <a:rPr lang="en-US" dirty="0"/>
              <a:t>Leave the audience wanting more</a:t>
            </a:r>
          </a:p>
          <a:p>
            <a:pPr lvl="4"/>
            <a:r>
              <a:rPr lang="en-US" dirty="0"/>
              <a:t>Leave the audience with something concrete to do  </a:t>
            </a:r>
          </a:p>
          <a:p>
            <a:pPr marL="914400" lvl="2" indent="0">
              <a:buNone/>
            </a:pPr>
            <a:endParaRPr lang="en-US" dirty="0"/>
          </a:p>
        </p:txBody>
      </p:sp>
    </p:spTree>
    <p:extLst>
      <p:ext uri="{BB962C8B-B14F-4D97-AF65-F5344CB8AC3E}">
        <p14:creationId xmlns:p14="http://schemas.microsoft.com/office/powerpoint/2010/main" val="3042632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lnSpcReduction="10000"/>
          </a:bodyPr>
          <a:lstStyle/>
          <a:p>
            <a:r>
              <a:rPr lang="en-US" dirty="0"/>
              <a:t>The Art of Ethical Persuasion through Advocacy: “Good Rhetoric”</a:t>
            </a:r>
          </a:p>
          <a:p>
            <a:pPr lvl="1"/>
            <a:r>
              <a:rPr lang="en-US" dirty="0"/>
              <a:t>Argument is Rational, Reasonable, and Responsible</a:t>
            </a:r>
          </a:p>
          <a:p>
            <a:pPr lvl="2"/>
            <a:r>
              <a:rPr lang="en-US" dirty="0"/>
              <a:t>The Ends of Argument </a:t>
            </a:r>
          </a:p>
          <a:p>
            <a:pPr lvl="3"/>
            <a:r>
              <a:rPr lang="en-US" dirty="0"/>
              <a:t>Objective Truth </a:t>
            </a:r>
          </a:p>
          <a:p>
            <a:pPr lvl="2"/>
            <a:r>
              <a:rPr lang="en-US" dirty="0"/>
              <a:t>The Means of Argument</a:t>
            </a:r>
          </a:p>
          <a:p>
            <a:pPr lvl="3"/>
            <a:r>
              <a:rPr lang="en-US" dirty="0"/>
              <a:t>Credible advocacy </a:t>
            </a:r>
          </a:p>
          <a:p>
            <a:pPr lvl="3"/>
            <a:r>
              <a:rPr lang="en-US" dirty="0"/>
              <a:t>Critical thinking</a:t>
            </a:r>
          </a:p>
          <a:p>
            <a:pPr lvl="3"/>
            <a:r>
              <a:rPr lang="en-US" dirty="0"/>
              <a:t>Legitimate argument structures</a:t>
            </a:r>
          </a:p>
          <a:p>
            <a:pPr lvl="3"/>
            <a:r>
              <a:rPr lang="en-US" dirty="0"/>
              <a:t>Proven evidence  </a:t>
            </a:r>
          </a:p>
          <a:p>
            <a:pPr lvl="2"/>
            <a:r>
              <a:rPr lang="en-US" dirty="0"/>
              <a:t>The Difference between Persuasion and Sophistry</a:t>
            </a:r>
          </a:p>
          <a:p>
            <a:pPr lvl="3"/>
            <a:r>
              <a:rPr lang="en-US" dirty="0"/>
              <a:t>Persuasion seeks to influence</a:t>
            </a:r>
          </a:p>
          <a:p>
            <a:pPr lvl="3"/>
            <a:r>
              <a:rPr lang="en-US" dirty="0"/>
              <a:t>Sophistry is manipulation through appeals to fallacious arguments and/or unproven fact   </a:t>
            </a:r>
          </a:p>
          <a:p>
            <a:pPr lvl="2"/>
            <a:r>
              <a:rPr lang="en-US" dirty="0"/>
              <a:t>The Value of Reasonable Argument for a Democratic Society</a:t>
            </a:r>
          </a:p>
          <a:p>
            <a:pPr lvl="3"/>
            <a:r>
              <a:rPr lang="en-US" dirty="0"/>
              <a:t>A tool for fostering shared truths</a:t>
            </a:r>
          </a:p>
          <a:p>
            <a:pPr lvl="3"/>
            <a:r>
              <a:rPr lang="en-US" dirty="0"/>
              <a:t>A remedy to unleashed emotionalism </a:t>
            </a:r>
          </a:p>
        </p:txBody>
      </p:sp>
    </p:spTree>
    <p:extLst>
      <p:ext uri="{BB962C8B-B14F-4D97-AF65-F5344CB8AC3E}">
        <p14:creationId xmlns:p14="http://schemas.microsoft.com/office/powerpoint/2010/main" val="15102603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lnSpcReduction="10000"/>
          </a:bodyPr>
          <a:lstStyle/>
          <a:p>
            <a:r>
              <a:rPr lang="en-US" dirty="0"/>
              <a:t>The Art of Ethical Persuasion through Advocacy: “Good Rhetoric”</a:t>
            </a:r>
          </a:p>
          <a:p>
            <a:pPr lvl="1"/>
            <a:r>
              <a:rPr lang="en-US" dirty="0"/>
              <a:t>Argument is Rational, Reasonable, and Responsible</a:t>
            </a:r>
          </a:p>
          <a:p>
            <a:pPr lvl="2"/>
            <a:r>
              <a:rPr lang="en-US" dirty="0"/>
              <a:t>Baseline:</a:t>
            </a:r>
          </a:p>
          <a:p>
            <a:pPr lvl="3"/>
            <a:r>
              <a:rPr lang="en-US" dirty="0"/>
              <a:t>A valid claim supported with true evidence  </a:t>
            </a:r>
          </a:p>
          <a:p>
            <a:pPr lvl="2"/>
            <a:r>
              <a:rPr lang="en-US" dirty="0"/>
              <a:t>Our Definition:</a:t>
            </a:r>
          </a:p>
          <a:p>
            <a:pPr lvl="3"/>
            <a:r>
              <a:rPr lang="en-US" dirty="0"/>
              <a:t>An argument that is valid in form (or structure) with evidence that meets the tests of accessibility, adequacy, recency, relevancy, and is internally as well as externally consistent *</a:t>
            </a:r>
          </a:p>
          <a:p>
            <a:pPr lvl="2"/>
            <a:r>
              <a:rPr lang="en-US" dirty="0"/>
              <a:t>Arguments are generally either deductive or inductive in nature</a:t>
            </a:r>
          </a:p>
          <a:p>
            <a:pPr lvl="2"/>
            <a:r>
              <a:rPr lang="en-US" dirty="0"/>
              <a:t>Arguments often resonate with common patterns of value:</a:t>
            </a:r>
          </a:p>
          <a:p>
            <a:pPr lvl="3"/>
            <a:r>
              <a:rPr lang="en-US" dirty="0"/>
              <a:t>Pragmatism v. Principle</a:t>
            </a:r>
          </a:p>
          <a:p>
            <a:pPr lvl="3"/>
            <a:r>
              <a:rPr lang="en-US" dirty="0"/>
              <a:t>Quantity v. Quality</a:t>
            </a:r>
          </a:p>
          <a:p>
            <a:pPr lvl="3"/>
            <a:r>
              <a:rPr lang="en-US" dirty="0"/>
              <a:t>Essential Nature *</a:t>
            </a:r>
          </a:p>
          <a:p>
            <a:pPr lvl="4"/>
            <a:r>
              <a:rPr lang="en-US" dirty="0"/>
              <a:t>Genetic orientation</a:t>
            </a:r>
          </a:p>
          <a:p>
            <a:pPr lvl="4"/>
            <a:r>
              <a:rPr lang="en-US" dirty="0"/>
              <a:t>Original Intentions</a:t>
            </a:r>
          </a:p>
          <a:p>
            <a:pPr lvl="4"/>
            <a:r>
              <a:rPr lang="en-US" dirty="0"/>
              <a:t>Person, Act (past informing present, future actions)</a:t>
            </a:r>
          </a:p>
          <a:p>
            <a:pPr lvl="4"/>
            <a:endParaRPr lang="en-US" dirty="0"/>
          </a:p>
          <a:p>
            <a:pPr lvl="2"/>
            <a:endParaRPr lang="en-US" dirty="0"/>
          </a:p>
        </p:txBody>
      </p:sp>
    </p:spTree>
    <p:extLst>
      <p:ext uri="{BB962C8B-B14F-4D97-AF65-F5344CB8AC3E}">
        <p14:creationId xmlns:p14="http://schemas.microsoft.com/office/powerpoint/2010/main" val="2960320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a:bodyPr>
          <a:lstStyle/>
          <a:p>
            <a:r>
              <a:rPr lang="en-US" dirty="0"/>
              <a:t>The Art of Ethical Persuasion through Advocacy: “Good Rhetoric”</a:t>
            </a:r>
          </a:p>
          <a:p>
            <a:pPr lvl="1"/>
            <a:r>
              <a:rPr lang="en-US" dirty="0"/>
              <a:t>Argument is Rational, Reasonable, and Responsible</a:t>
            </a:r>
          </a:p>
          <a:p>
            <a:pPr lvl="2"/>
            <a:r>
              <a:rPr lang="en-US" dirty="0"/>
              <a:t>There are three (3) types of Persuasive Appeals (Propositions)</a:t>
            </a:r>
          </a:p>
          <a:p>
            <a:pPr lvl="3"/>
            <a:r>
              <a:rPr lang="en-US" dirty="0"/>
              <a:t>Proposition of Fact</a:t>
            </a:r>
          </a:p>
          <a:p>
            <a:pPr lvl="4"/>
            <a:r>
              <a:rPr lang="en-US" dirty="0"/>
              <a:t>Is or Is NOT a specific fact</a:t>
            </a:r>
          </a:p>
          <a:p>
            <a:pPr lvl="4"/>
            <a:r>
              <a:rPr lang="en-US" dirty="0"/>
              <a:t>Binary definition </a:t>
            </a:r>
          </a:p>
          <a:p>
            <a:pPr lvl="3"/>
            <a:r>
              <a:rPr lang="en-US" dirty="0"/>
              <a:t>Proposition of Value</a:t>
            </a:r>
          </a:p>
          <a:p>
            <a:pPr lvl="4"/>
            <a:r>
              <a:rPr lang="en-US" dirty="0"/>
              <a:t>Is of a specific value-set or is NOT of a specific value-set</a:t>
            </a:r>
          </a:p>
          <a:p>
            <a:pPr lvl="4"/>
            <a:r>
              <a:rPr lang="en-US" dirty="0"/>
              <a:t>Binary definition</a:t>
            </a:r>
          </a:p>
          <a:p>
            <a:pPr lvl="3"/>
            <a:r>
              <a:rPr lang="en-US" dirty="0"/>
              <a:t>Proposition of Policy</a:t>
            </a:r>
          </a:p>
          <a:p>
            <a:pPr lvl="4"/>
            <a:r>
              <a:rPr lang="en-US" dirty="0"/>
              <a:t>Arguments focused upon should or should NOT</a:t>
            </a:r>
          </a:p>
          <a:p>
            <a:pPr lvl="4"/>
            <a:r>
              <a:rPr lang="en-US" dirty="0"/>
              <a:t>Non-binary </a:t>
            </a:r>
          </a:p>
          <a:p>
            <a:pPr lvl="2"/>
            <a:endParaRPr lang="en-US" dirty="0"/>
          </a:p>
        </p:txBody>
      </p:sp>
    </p:spTree>
    <p:extLst>
      <p:ext uri="{BB962C8B-B14F-4D97-AF65-F5344CB8AC3E}">
        <p14:creationId xmlns:p14="http://schemas.microsoft.com/office/powerpoint/2010/main" val="24114917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lnSpcReduction="10000"/>
          </a:bodyPr>
          <a:lstStyle/>
          <a:p>
            <a:r>
              <a:rPr lang="en-US" dirty="0"/>
              <a:t>The Art of Ethical Persuasion through Advocacy: “Good Rhetoric”</a:t>
            </a:r>
          </a:p>
          <a:p>
            <a:pPr lvl="1"/>
            <a:r>
              <a:rPr lang="en-US" dirty="0"/>
              <a:t>Argument is Rational, Reasonable, and Responsible</a:t>
            </a:r>
          </a:p>
          <a:p>
            <a:pPr lvl="2"/>
            <a:r>
              <a:rPr lang="en-US" dirty="0"/>
              <a:t>Propositions of Fact and/or Value can be assessed in similar fashion</a:t>
            </a:r>
          </a:p>
          <a:p>
            <a:pPr lvl="3"/>
            <a:r>
              <a:rPr lang="en-US" dirty="0"/>
              <a:t>Statement of terms</a:t>
            </a:r>
          </a:p>
          <a:p>
            <a:pPr lvl="3"/>
            <a:r>
              <a:rPr lang="en-US" dirty="0"/>
              <a:t>Identification of artifact</a:t>
            </a:r>
          </a:p>
          <a:p>
            <a:pPr lvl="3"/>
            <a:r>
              <a:rPr lang="en-US" dirty="0"/>
              <a:t>Comparison of definition to specific artifact </a:t>
            </a:r>
          </a:p>
          <a:p>
            <a:pPr lvl="3"/>
            <a:r>
              <a:rPr lang="en-US" dirty="0"/>
              <a:t>Conclusion </a:t>
            </a:r>
          </a:p>
          <a:p>
            <a:pPr lvl="2"/>
            <a:r>
              <a:rPr lang="en-US" dirty="0"/>
              <a:t>Propositions of Policy can best be understood through the concept of “Stock Issues Analysis”</a:t>
            </a:r>
          </a:p>
          <a:p>
            <a:pPr lvl="3"/>
            <a:r>
              <a:rPr lang="en-US" dirty="0"/>
              <a:t>Advocate for change to status quo must demonstrate superiority in all five (5) cases:</a:t>
            </a:r>
          </a:p>
          <a:p>
            <a:pPr lvl="4"/>
            <a:r>
              <a:rPr lang="en-US" dirty="0"/>
              <a:t>Significance of the identified problem</a:t>
            </a:r>
          </a:p>
          <a:p>
            <a:pPr lvl="4"/>
            <a:r>
              <a:rPr lang="en-US" dirty="0"/>
              <a:t>Harm caused by the problem</a:t>
            </a:r>
          </a:p>
          <a:p>
            <a:pPr lvl="4"/>
            <a:r>
              <a:rPr lang="en-US" dirty="0"/>
              <a:t>Inherency of the harms caused to the structural elements of the existing policy</a:t>
            </a:r>
          </a:p>
          <a:p>
            <a:pPr lvl="4"/>
            <a:r>
              <a:rPr lang="en-US" dirty="0"/>
              <a:t>Solvency of an alternative</a:t>
            </a:r>
          </a:p>
          <a:p>
            <a:pPr lvl="4"/>
            <a:r>
              <a:rPr lang="en-US" dirty="0"/>
              <a:t>Net advantage of preferred alternative </a:t>
            </a:r>
          </a:p>
          <a:p>
            <a:pPr lvl="2"/>
            <a:endParaRPr lang="en-US" dirty="0"/>
          </a:p>
        </p:txBody>
      </p:sp>
    </p:spTree>
    <p:extLst>
      <p:ext uri="{BB962C8B-B14F-4D97-AF65-F5344CB8AC3E}">
        <p14:creationId xmlns:p14="http://schemas.microsoft.com/office/powerpoint/2010/main" val="11323915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a:bodyPr>
          <a:lstStyle/>
          <a:p>
            <a:r>
              <a:rPr lang="en-US" dirty="0"/>
              <a:t>The Art of Ethical Persuasion through Advocacy: “Good Rhetoric”</a:t>
            </a:r>
          </a:p>
          <a:p>
            <a:pPr lvl="1"/>
            <a:r>
              <a:rPr lang="en-US" dirty="0"/>
              <a:t>Argument is Rational, Reasonable, and Responsible</a:t>
            </a:r>
          </a:p>
          <a:p>
            <a:pPr lvl="2"/>
            <a:r>
              <a:rPr lang="en-US" dirty="0"/>
              <a:t>Arguments made absent valid form and/or true evidence are not legitimate </a:t>
            </a:r>
          </a:p>
          <a:p>
            <a:pPr lvl="2"/>
            <a:r>
              <a:rPr lang="en-US" dirty="0"/>
              <a:t>Fallacies result whenever a claim or conclusion is advanced without demonstrated legitimacy </a:t>
            </a:r>
          </a:p>
          <a:p>
            <a:pPr lvl="3"/>
            <a:r>
              <a:rPr lang="en-US" dirty="0"/>
              <a:t>Appeals made knowingly, or unknowingly, advancing insufficient truths</a:t>
            </a:r>
          </a:p>
          <a:p>
            <a:pPr lvl="4"/>
            <a:r>
              <a:rPr lang="en-US" dirty="0"/>
              <a:t>The impact of a distributed fallacy is largely the same – regardless of intent  </a:t>
            </a:r>
          </a:p>
          <a:p>
            <a:pPr lvl="3"/>
            <a:r>
              <a:rPr lang="en-US" dirty="0"/>
              <a:t>Appeals of construction, definition, function, and/or purpose that often appear to be reasonable but are Not</a:t>
            </a:r>
          </a:p>
          <a:p>
            <a:pPr lvl="4"/>
            <a:r>
              <a:rPr lang="en-US" dirty="0"/>
              <a:t>Examples include:</a:t>
            </a:r>
          </a:p>
          <a:p>
            <a:pPr lvl="5"/>
            <a:r>
              <a:rPr lang="en-US" dirty="0"/>
              <a:t>Ad Hominem Attacks</a:t>
            </a:r>
          </a:p>
          <a:p>
            <a:pPr lvl="5"/>
            <a:r>
              <a:rPr lang="en-US" dirty="0"/>
              <a:t>Bandwagon Appeals</a:t>
            </a:r>
          </a:p>
          <a:p>
            <a:pPr lvl="5"/>
            <a:r>
              <a:rPr lang="en-US" dirty="0"/>
              <a:t>The False Dilemma </a:t>
            </a:r>
          </a:p>
        </p:txBody>
      </p:sp>
    </p:spTree>
    <p:extLst>
      <p:ext uri="{BB962C8B-B14F-4D97-AF65-F5344CB8AC3E}">
        <p14:creationId xmlns:p14="http://schemas.microsoft.com/office/powerpoint/2010/main" val="23394315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The Art of Ethical Persuasion through Advocacy: “Good Rhetoric”</a:t>
            </a:r>
          </a:p>
          <a:p>
            <a:pPr lvl="1"/>
            <a:r>
              <a:rPr lang="en-US" dirty="0"/>
              <a:t>Fallacies poison Democratic Self-Governance</a:t>
            </a:r>
          </a:p>
          <a:p>
            <a:pPr lvl="2"/>
            <a:r>
              <a:rPr lang="en-US" dirty="0"/>
              <a:t>Fallacies are a choice: the preferred weapon of the idiot or the ill-informed </a:t>
            </a:r>
          </a:p>
          <a:p>
            <a:pPr lvl="2"/>
            <a:r>
              <a:rPr lang="en-US" dirty="0"/>
              <a:t>Fallacies distribute uncertainty</a:t>
            </a:r>
          </a:p>
          <a:p>
            <a:pPr lvl="2"/>
            <a:r>
              <a:rPr lang="en-US" dirty="0"/>
              <a:t>Fallacies harm relationships  </a:t>
            </a:r>
          </a:p>
          <a:p>
            <a:pPr lvl="2"/>
            <a:r>
              <a:rPr lang="en-US" dirty="0"/>
              <a:t>Fallacies often make complex situations far more challenging to resolve</a:t>
            </a:r>
          </a:p>
          <a:p>
            <a:pPr lvl="2"/>
            <a:r>
              <a:rPr lang="en-US" dirty="0"/>
              <a:t>Fallacies push people apart </a:t>
            </a:r>
          </a:p>
          <a:p>
            <a:pPr lvl="2"/>
            <a:r>
              <a:rPr lang="en-US" dirty="0"/>
              <a:t>Fallacies serve to disrupt effective, fact-based problem-solving</a:t>
            </a:r>
          </a:p>
          <a:p>
            <a:pPr lvl="2"/>
            <a:r>
              <a:rPr lang="en-US" dirty="0"/>
              <a:t>Fallacies weaken the social fabric and deplete the community trust reservoir</a:t>
            </a:r>
          </a:p>
          <a:p>
            <a:pPr lvl="2"/>
            <a:endParaRPr lang="en-US" dirty="0"/>
          </a:p>
          <a:p>
            <a:pPr lvl="1"/>
            <a:endParaRPr lang="en-US" dirty="0"/>
          </a:p>
        </p:txBody>
      </p:sp>
    </p:spTree>
    <p:extLst>
      <p:ext uri="{BB962C8B-B14F-4D97-AF65-F5344CB8AC3E}">
        <p14:creationId xmlns:p14="http://schemas.microsoft.com/office/powerpoint/2010/main" val="1295363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normAutofit fontScale="85000" lnSpcReduction="20000"/>
          </a:bodyPr>
          <a:lstStyle/>
          <a:p>
            <a:r>
              <a:rPr lang="en-US" dirty="0"/>
              <a:t>The Art of Ethical Persuasion through Advocacy: “Good Rhetoric”</a:t>
            </a:r>
          </a:p>
          <a:p>
            <a:pPr lvl="1"/>
            <a:r>
              <a:rPr lang="en-US" dirty="0"/>
              <a:t>Persuasive Techniques</a:t>
            </a:r>
          </a:p>
          <a:p>
            <a:pPr lvl="2"/>
            <a:r>
              <a:rPr lang="en-US" dirty="0"/>
              <a:t>Basic techniques</a:t>
            </a:r>
          </a:p>
          <a:p>
            <a:pPr lvl="3"/>
            <a:r>
              <a:rPr lang="en-US" dirty="0"/>
              <a:t>Problem-Solution</a:t>
            </a:r>
          </a:p>
          <a:p>
            <a:pPr lvl="3"/>
            <a:r>
              <a:rPr lang="en-US" dirty="0"/>
              <a:t>Problem-Cause-Solution</a:t>
            </a:r>
          </a:p>
          <a:p>
            <a:pPr lvl="3"/>
            <a:r>
              <a:rPr lang="en-US" dirty="0"/>
              <a:t>Cause-Effect</a:t>
            </a:r>
          </a:p>
          <a:p>
            <a:pPr lvl="3"/>
            <a:r>
              <a:rPr lang="en-US" dirty="0"/>
              <a:t>Comparative Advantage</a:t>
            </a:r>
          </a:p>
          <a:p>
            <a:pPr lvl="2"/>
            <a:r>
              <a:rPr lang="en-US" dirty="0"/>
              <a:t>Preferred</a:t>
            </a:r>
          </a:p>
          <a:p>
            <a:pPr lvl="3"/>
            <a:r>
              <a:rPr lang="en-US" dirty="0"/>
              <a:t>Monroe’s Motivated Sequence </a:t>
            </a:r>
          </a:p>
          <a:p>
            <a:pPr lvl="4"/>
            <a:r>
              <a:rPr lang="en-US" dirty="0"/>
              <a:t>Alan Monroe</a:t>
            </a:r>
          </a:p>
          <a:p>
            <a:pPr lvl="4"/>
            <a:r>
              <a:rPr lang="en-US" dirty="0"/>
              <a:t>Research-based </a:t>
            </a:r>
          </a:p>
          <a:p>
            <a:pPr lvl="4"/>
            <a:r>
              <a:rPr lang="en-US" dirty="0"/>
              <a:t>Five (5) Steps</a:t>
            </a:r>
          </a:p>
          <a:p>
            <a:pPr lvl="5"/>
            <a:r>
              <a:rPr lang="en-US" dirty="0"/>
              <a:t>Attention</a:t>
            </a:r>
          </a:p>
          <a:p>
            <a:pPr lvl="5"/>
            <a:r>
              <a:rPr lang="en-US" dirty="0"/>
              <a:t>Need</a:t>
            </a:r>
          </a:p>
          <a:p>
            <a:pPr lvl="5"/>
            <a:r>
              <a:rPr lang="en-US" dirty="0"/>
              <a:t>Satisfaction</a:t>
            </a:r>
          </a:p>
          <a:p>
            <a:pPr lvl="5"/>
            <a:r>
              <a:rPr lang="en-US" dirty="0"/>
              <a:t>Visualization</a:t>
            </a:r>
          </a:p>
          <a:p>
            <a:pPr lvl="5"/>
            <a:r>
              <a:rPr lang="en-US" dirty="0"/>
              <a:t>Action</a:t>
            </a:r>
          </a:p>
          <a:p>
            <a:pPr marL="457200" lvl="1" indent="0">
              <a:buNone/>
            </a:pPr>
            <a:endParaRPr lang="en-US" dirty="0"/>
          </a:p>
        </p:txBody>
      </p:sp>
    </p:spTree>
    <p:extLst>
      <p:ext uri="{BB962C8B-B14F-4D97-AF65-F5344CB8AC3E}">
        <p14:creationId xmlns:p14="http://schemas.microsoft.com/office/powerpoint/2010/main" val="7332390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5193740"/>
          </a:xfrm>
        </p:spPr>
        <p:txBody>
          <a:bodyPr>
            <a:normAutofit lnSpcReduction="10000"/>
          </a:bodyPr>
          <a:lstStyle/>
          <a:p>
            <a:r>
              <a:rPr lang="en-US" dirty="0"/>
              <a:t>The Art of Ethical Persuasion through Advocacy: “Good Rhetoric”</a:t>
            </a:r>
          </a:p>
          <a:p>
            <a:pPr lvl="1"/>
            <a:r>
              <a:rPr lang="en-US" dirty="0"/>
              <a:t>Case Study Methodologies</a:t>
            </a:r>
          </a:p>
          <a:p>
            <a:pPr lvl="2"/>
            <a:r>
              <a:rPr lang="en-US" dirty="0"/>
              <a:t>Neo Aristotelian – Classical Rhetorical Criticism – Deconstructs message through exploration of message, and messenger intentions (absent audience and/or patterns of construction)</a:t>
            </a:r>
          </a:p>
          <a:p>
            <a:pPr lvl="2"/>
            <a:r>
              <a:rPr lang="en-US" dirty="0"/>
              <a:t>Cluster – Built upon the work of Kenneth Burke and others – Deconstructs message through exploration of patterns of words arranged for specific intent</a:t>
            </a:r>
          </a:p>
          <a:p>
            <a:pPr lvl="2"/>
            <a:r>
              <a:rPr lang="en-US" dirty="0"/>
              <a:t>Dramatist – Built upon the work of Kenneth Burke – Deconstructs message through exploration of Act, Agent, Agency, Purpose, and Scene</a:t>
            </a:r>
          </a:p>
          <a:p>
            <a:pPr lvl="2"/>
            <a:r>
              <a:rPr lang="en-US" dirty="0"/>
              <a:t>Feminist – Built upon the work of Karyln Korhs Campbell, Sonja Foss, and Molly Mayhead among others – Deconstructs message through lens of feminist perspective  </a:t>
            </a:r>
          </a:p>
          <a:p>
            <a:pPr lvl="2"/>
            <a:r>
              <a:rPr lang="en-US" dirty="0"/>
              <a:t>Metaphorical – Built upon the work of Kenneth Burke and others – Deconstructs message through exploration of identified key meanings and patterns of metaphorical influence </a:t>
            </a:r>
          </a:p>
          <a:p>
            <a:pPr lvl="2"/>
            <a:r>
              <a:rPr lang="en-US" dirty="0"/>
              <a:t>Narrative – Built upon the work of Walter Fisher – Deconstructs message through exploration of direct as well as indirect utilization of narrative and the influence of known storylines </a:t>
            </a:r>
          </a:p>
        </p:txBody>
      </p:sp>
    </p:spTree>
    <p:extLst>
      <p:ext uri="{BB962C8B-B14F-4D97-AF65-F5344CB8AC3E}">
        <p14:creationId xmlns:p14="http://schemas.microsoft.com/office/powerpoint/2010/main" val="8255359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688464"/>
            <a:ext cx="10515600" cy="4998086"/>
          </a:xfrm>
        </p:spPr>
        <p:txBody>
          <a:bodyPr>
            <a:normAutofit fontScale="77500" lnSpcReduction="20000"/>
          </a:bodyPr>
          <a:lstStyle/>
          <a:p>
            <a:r>
              <a:rPr lang="en-US" dirty="0"/>
              <a:t>The Art of Ethical Persuasion through Advocacy: “Good Rhetoric”</a:t>
            </a:r>
          </a:p>
          <a:p>
            <a:pPr lvl="1"/>
            <a:r>
              <a:rPr lang="en-US" dirty="0"/>
              <a:t>Delivery can be Improved</a:t>
            </a:r>
          </a:p>
          <a:p>
            <a:pPr lvl="2"/>
            <a:r>
              <a:rPr lang="en-US" dirty="0"/>
              <a:t>Verbal v. Non-verbal Communication</a:t>
            </a:r>
          </a:p>
          <a:p>
            <a:pPr lvl="3"/>
            <a:r>
              <a:rPr lang="en-US" dirty="0"/>
              <a:t>Communication is a Constant: silence is NOT the absence of communication</a:t>
            </a:r>
          </a:p>
          <a:p>
            <a:pPr lvl="2"/>
            <a:r>
              <a:rPr lang="en-US" dirty="0"/>
              <a:t>Speaker as 3-D Presentation Aid</a:t>
            </a:r>
          </a:p>
          <a:p>
            <a:pPr lvl="3"/>
            <a:r>
              <a:rPr lang="en-US" dirty="0"/>
              <a:t>Aura – aka “Charisma” is a real thing: learn to understand your own spectrum of influence for purpose</a:t>
            </a:r>
          </a:p>
          <a:p>
            <a:pPr lvl="3"/>
            <a:r>
              <a:rPr lang="en-US" dirty="0"/>
              <a:t>You are a walking billboard so choose wisely</a:t>
            </a:r>
          </a:p>
          <a:p>
            <a:pPr lvl="2"/>
            <a:r>
              <a:rPr lang="en-US" dirty="0"/>
              <a:t>Voice</a:t>
            </a:r>
          </a:p>
          <a:p>
            <a:pPr lvl="3"/>
            <a:r>
              <a:rPr lang="en-US" dirty="0"/>
              <a:t>Master your own vocalic skillsets</a:t>
            </a:r>
          </a:p>
          <a:p>
            <a:pPr lvl="4"/>
            <a:r>
              <a:rPr lang="en-US" dirty="0"/>
              <a:t>Rate of speech</a:t>
            </a:r>
          </a:p>
          <a:p>
            <a:pPr lvl="4"/>
            <a:r>
              <a:rPr lang="en-US" dirty="0"/>
              <a:t>Tenor</a:t>
            </a:r>
          </a:p>
          <a:p>
            <a:pPr lvl="4"/>
            <a:r>
              <a:rPr lang="en-US" dirty="0"/>
              <a:t>Tone</a:t>
            </a:r>
          </a:p>
          <a:p>
            <a:pPr lvl="4"/>
            <a:r>
              <a:rPr lang="en-US" dirty="0"/>
              <a:t>Volume </a:t>
            </a:r>
          </a:p>
          <a:p>
            <a:pPr lvl="2"/>
            <a:r>
              <a:rPr lang="en-US" dirty="0"/>
              <a:t>Body</a:t>
            </a:r>
          </a:p>
          <a:p>
            <a:pPr lvl="3"/>
            <a:r>
              <a:rPr lang="en-US" dirty="0"/>
              <a:t>Align facial movement with message</a:t>
            </a:r>
          </a:p>
          <a:p>
            <a:pPr lvl="3"/>
            <a:r>
              <a:rPr lang="en-US" dirty="0"/>
              <a:t>Focus upon making all body movements purposeful</a:t>
            </a:r>
          </a:p>
          <a:p>
            <a:pPr lvl="3"/>
            <a:r>
              <a:rPr lang="en-US" dirty="0"/>
              <a:t>Maintain effective bearing while delivering your message</a:t>
            </a:r>
          </a:p>
          <a:p>
            <a:pPr lvl="2"/>
            <a:r>
              <a:rPr lang="en-US" dirty="0"/>
              <a:t>Space </a:t>
            </a:r>
          </a:p>
          <a:p>
            <a:pPr lvl="3"/>
            <a:r>
              <a:rPr lang="en-US" dirty="0"/>
              <a:t>Optimize the available “space” where the interchange takes place: focus upon alignment of message and messenger</a:t>
            </a:r>
          </a:p>
          <a:p>
            <a:pPr lvl="2"/>
            <a:r>
              <a:rPr lang="en-US" dirty="0"/>
              <a:t>Exercise your skills</a:t>
            </a:r>
          </a:p>
          <a:p>
            <a:pPr lvl="3"/>
            <a:r>
              <a:rPr lang="en-US" dirty="0"/>
              <a:t>Practice your remarks </a:t>
            </a:r>
          </a:p>
          <a:p>
            <a:pPr lvl="3"/>
            <a:r>
              <a:rPr lang="en-US" dirty="0"/>
              <a:t>Rehearse your presentation in front of trusted allies</a:t>
            </a:r>
          </a:p>
        </p:txBody>
      </p:sp>
    </p:spTree>
    <p:extLst>
      <p:ext uri="{BB962C8B-B14F-4D97-AF65-F5344CB8AC3E}">
        <p14:creationId xmlns:p14="http://schemas.microsoft.com/office/powerpoint/2010/main" val="37340656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The Art of Ethical Persuasion through Advocacy: “Good Rhetoric”</a:t>
            </a:r>
          </a:p>
          <a:p>
            <a:pPr lvl="1"/>
            <a:r>
              <a:rPr lang="en-US" dirty="0"/>
              <a:t>Your words Never Die</a:t>
            </a:r>
          </a:p>
          <a:p>
            <a:pPr lvl="2"/>
            <a:r>
              <a:rPr lang="en-US" dirty="0"/>
              <a:t>Good rhetoric is the result of the following components:</a:t>
            </a:r>
          </a:p>
          <a:p>
            <a:pPr lvl="3"/>
            <a:r>
              <a:rPr lang="en-US" dirty="0"/>
              <a:t>A credible advocate </a:t>
            </a:r>
          </a:p>
          <a:p>
            <a:pPr lvl="3"/>
            <a:r>
              <a:rPr lang="en-US" dirty="0"/>
              <a:t>A rational argument supported with evidence</a:t>
            </a:r>
          </a:p>
          <a:p>
            <a:pPr lvl="3"/>
            <a:r>
              <a:rPr lang="en-US" dirty="0"/>
              <a:t>Reasonable appeals to emotion</a:t>
            </a:r>
          </a:p>
          <a:p>
            <a:pPr lvl="3"/>
            <a:r>
              <a:rPr lang="en-US" dirty="0"/>
              <a:t>Advancement of a responsible outcome</a:t>
            </a:r>
          </a:p>
          <a:p>
            <a:pPr lvl="2"/>
            <a:r>
              <a:rPr lang="en-US" dirty="0"/>
              <a:t>Craft your persuasive messages with great care</a:t>
            </a:r>
          </a:p>
          <a:p>
            <a:pPr lvl="3"/>
            <a:r>
              <a:rPr lang="en-US" dirty="0"/>
              <a:t>There is no “do-over” in 21</a:t>
            </a:r>
            <a:r>
              <a:rPr lang="en-US" baseline="30000" dirty="0"/>
              <a:t>st</a:t>
            </a:r>
            <a:r>
              <a:rPr lang="en-US" dirty="0"/>
              <a:t> Century reality</a:t>
            </a:r>
          </a:p>
          <a:p>
            <a:pPr lvl="3"/>
            <a:r>
              <a:rPr lang="en-US" dirty="0"/>
              <a:t>All comments delivered orally, or in written format, are likely to be eternal</a:t>
            </a:r>
          </a:p>
          <a:p>
            <a:pPr lvl="3"/>
            <a:r>
              <a:rPr lang="en-US" dirty="0"/>
              <a:t>You do NOT want to regret things you say today, in the future </a:t>
            </a:r>
          </a:p>
          <a:p>
            <a:pPr lvl="1"/>
            <a:endParaRPr lang="en-US" dirty="0"/>
          </a:p>
        </p:txBody>
      </p:sp>
    </p:spTree>
    <p:extLst>
      <p:ext uri="{BB962C8B-B14F-4D97-AF65-F5344CB8AC3E}">
        <p14:creationId xmlns:p14="http://schemas.microsoft.com/office/powerpoint/2010/main" val="42107879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lnSpcReduction="10000"/>
          </a:bodyPr>
          <a:lstStyle/>
          <a:p>
            <a:r>
              <a:rPr lang="en-US" dirty="0"/>
              <a:t>The Art of Ethical Persuasion through Advocacy: “Good Rhetoric”</a:t>
            </a:r>
          </a:p>
          <a:p>
            <a:pPr lvl="1"/>
            <a:r>
              <a:rPr lang="en-US" dirty="0"/>
              <a:t>Summary</a:t>
            </a:r>
          </a:p>
          <a:p>
            <a:pPr lvl="2"/>
            <a:r>
              <a:rPr lang="en-US" dirty="0"/>
              <a:t>Our world is constructed through language</a:t>
            </a:r>
          </a:p>
          <a:p>
            <a:pPr lvl="2"/>
            <a:r>
              <a:rPr lang="en-US" dirty="0"/>
              <a:t>We navigate the world through the lens or frames we choose</a:t>
            </a:r>
          </a:p>
          <a:p>
            <a:pPr lvl="2"/>
            <a:r>
              <a:rPr lang="en-US" dirty="0"/>
              <a:t>Leaders are responsible for the realities they advance through language</a:t>
            </a:r>
          </a:p>
          <a:p>
            <a:pPr lvl="2"/>
            <a:r>
              <a:rPr lang="en-US" dirty="0"/>
              <a:t>Ethical rhetoric is the result of adherence to rationality, reasonableness, and responsibility  </a:t>
            </a:r>
          </a:p>
          <a:p>
            <a:pPr lvl="2"/>
            <a:r>
              <a:rPr lang="en-US" dirty="0"/>
              <a:t>Argument is either legitimate or not</a:t>
            </a:r>
          </a:p>
          <a:p>
            <a:pPr lvl="2"/>
            <a:r>
              <a:rPr lang="en-US" dirty="0"/>
              <a:t>Legitimate argument requires valid claims and true evidence</a:t>
            </a:r>
          </a:p>
          <a:p>
            <a:pPr lvl="2"/>
            <a:r>
              <a:rPr lang="en-US" dirty="0"/>
              <a:t>There are three (3) types of persuasive appeals (proposals): fact, value, or policy</a:t>
            </a:r>
          </a:p>
          <a:p>
            <a:pPr lvl="2"/>
            <a:r>
              <a:rPr lang="en-US" dirty="0"/>
              <a:t>Speakers must learn how to develop techniques for effective arrangement of language and appropriate delivery of the message </a:t>
            </a:r>
          </a:p>
          <a:p>
            <a:pPr lvl="2"/>
            <a:r>
              <a:rPr lang="en-US" dirty="0"/>
              <a:t>The best way to improve public advocacy is through seeking out more (and more) opportunities to communicate </a:t>
            </a:r>
          </a:p>
        </p:txBody>
      </p:sp>
    </p:spTree>
    <p:extLst>
      <p:ext uri="{BB962C8B-B14F-4D97-AF65-F5344CB8AC3E}">
        <p14:creationId xmlns:p14="http://schemas.microsoft.com/office/powerpoint/2010/main" val="37189115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Approximately 10 Minute Break</a:t>
            </a:r>
          </a:p>
        </p:txBody>
      </p:sp>
    </p:spTree>
    <p:extLst>
      <p:ext uri="{BB962C8B-B14F-4D97-AF65-F5344CB8AC3E}">
        <p14:creationId xmlns:p14="http://schemas.microsoft.com/office/powerpoint/2010/main" val="37915358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825625"/>
            <a:ext cx="10515600" cy="4667250"/>
          </a:xfrm>
        </p:spPr>
        <p:txBody>
          <a:bodyPr>
            <a:normAutofit fontScale="77500" lnSpcReduction="20000"/>
          </a:bodyPr>
          <a:lstStyle/>
          <a:p>
            <a:r>
              <a:rPr lang="en-US" dirty="0"/>
              <a:t>The Last Mission</a:t>
            </a:r>
          </a:p>
          <a:p>
            <a:pPr lvl="1"/>
            <a:r>
              <a:rPr lang="en-US" dirty="0"/>
              <a:t>The Situation</a:t>
            </a:r>
          </a:p>
          <a:p>
            <a:pPr lvl="2"/>
            <a:r>
              <a:rPr lang="en-US" dirty="0"/>
              <a:t>Our America faces greater threat from internal as well as external forces than at any previous time in our history</a:t>
            </a:r>
          </a:p>
          <a:p>
            <a:pPr lvl="3"/>
            <a:r>
              <a:rPr lang="en-US" dirty="0"/>
              <a:t>Many Americans have lost faith in the ability of our Republic to govern for the “greater good”</a:t>
            </a:r>
          </a:p>
          <a:p>
            <a:pPr lvl="3"/>
            <a:r>
              <a:rPr lang="en-US" dirty="0"/>
              <a:t>We have lost trust in our elections, and, as a result, in the governments comprised of those we elect</a:t>
            </a:r>
          </a:p>
          <a:p>
            <a:pPr lvl="3"/>
            <a:r>
              <a:rPr lang="en-US" dirty="0"/>
              <a:t>Our national debt is close to $24Trillion, and our deficit is anticipated to exceed $1Trillion this year </a:t>
            </a:r>
          </a:p>
          <a:p>
            <a:pPr lvl="2"/>
            <a:r>
              <a:rPr lang="en-US" dirty="0"/>
              <a:t>Our Earth is in peril</a:t>
            </a:r>
          </a:p>
          <a:p>
            <a:pPr lvl="3"/>
            <a:r>
              <a:rPr lang="en-US" dirty="0"/>
              <a:t>Our air, lands, and waters are demonstrating the lasting impacts associated with global climate shift</a:t>
            </a:r>
          </a:p>
          <a:p>
            <a:pPr lvl="3"/>
            <a:r>
              <a:rPr lang="en-US" dirty="0"/>
              <a:t>Our global resources cannot long support our global population</a:t>
            </a:r>
          </a:p>
          <a:p>
            <a:pPr lvl="3"/>
            <a:r>
              <a:rPr lang="en-US" dirty="0"/>
              <a:t>We have poisoned many, if not most, of the most critical ecosystems necessary for sustaining human existence </a:t>
            </a:r>
          </a:p>
          <a:p>
            <a:pPr lvl="2"/>
            <a:r>
              <a:rPr lang="en-US" dirty="0"/>
              <a:t>Our Republic is in disarray </a:t>
            </a:r>
          </a:p>
          <a:p>
            <a:pPr lvl="3"/>
            <a:r>
              <a:rPr lang="en-US" dirty="0"/>
              <a:t>We have lost confidence in our structures and systems of governance and the value of compromise</a:t>
            </a:r>
          </a:p>
          <a:p>
            <a:pPr lvl="3"/>
            <a:r>
              <a:rPr lang="en-US" dirty="0"/>
              <a:t>Our partisan political systems rewards the wrong outcomes</a:t>
            </a:r>
          </a:p>
          <a:p>
            <a:pPr lvl="3"/>
            <a:r>
              <a:rPr lang="en-US" dirty="0"/>
              <a:t>Money has replaced speech at all levels of our politics</a:t>
            </a:r>
          </a:p>
          <a:p>
            <a:pPr lvl="2"/>
            <a:r>
              <a:rPr lang="en-US" dirty="0"/>
              <a:t>The American Dream is nearly dead</a:t>
            </a:r>
          </a:p>
          <a:p>
            <a:pPr lvl="3"/>
            <a:r>
              <a:rPr lang="en-US" dirty="0"/>
              <a:t>The schism between the Have’s, the Have-not’s, and the Used-to-have’s is not only the greatest in terms of relative wealth since the 1920s – but it is accelerating an exponential rate</a:t>
            </a:r>
          </a:p>
          <a:p>
            <a:pPr lvl="3"/>
            <a:r>
              <a:rPr lang="en-US" dirty="0"/>
              <a:t>CEOs report a 1,000% increase in household incomes over the past two (2) decades with factory wage workers averaging less than 13% during same period  </a:t>
            </a:r>
          </a:p>
          <a:p>
            <a:pPr lvl="3"/>
            <a:r>
              <a:rPr lang="en-US" dirty="0"/>
              <a:t>It is now commonplace for college graduates (from public institutions) to graduate with at least $50,000 in student debt</a:t>
            </a:r>
          </a:p>
          <a:p>
            <a:pPr marL="457200" lvl="1" indent="0">
              <a:buNone/>
            </a:pPr>
            <a:endParaRPr lang="en-US" dirty="0"/>
          </a:p>
        </p:txBody>
      </p:sp>
    </p:spTree>
    <p:extLst>
      <p:ext uri="{BB962C8B-B14F-4D97-AF65-F5344CB8AC3E}">
        <p14:creationId xmlns:p14="http://schemas.microsoft.com/office/powerpoint/2010/main" val="22705045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25321" y="1503652"/>
            <a:ext cx="10515600" cy="5354348"/>
          </a:xfrm>
        </p:spPr>
        <p:txBody>
          <a:bodyPr>
            <a:normAutofit fontScale="70000" lnSpcReduction="20000"/>
          </a:bodyPr>
          <a:lstStyle/>
          <a:p>
            <a:r>
              <a:rPr lang="en-US" dirty="0"/>
              <a:t>The Last Mission</a:t>
            </a:r>
          </a:p>
          <a:p>
            <a:pPr lvl="1"/>
            <a:r>
              <a:rPr lang="en-US" dirty="0"/>
              <a:t>The Mission</a:t>
            </a:r>
          </a:p>
          <a:p>
            <a:pPr lvl="2"/>
            <a:r>
              <a:rPr lang="en-US" dirty="0"/>
              <a:t>Our America is coming apart</a:t>
            </a:r>
          </a:p>
          <a:p>
            <a:pPr lvl="3"/>
            <a:r>
              <a:rPr lang="en-US" dirty="0"/>
              <a:t>Despite an economy that reports “sound numbers” and economic gains, most families are struggling with increasing costs of health care, higher education, and housing </a:t>
            </a:r>
          </a:p>
          <a:p>
            <a:pPr lvl="3"/>
            <a:r>
              <a:rPr lang="en-US" dirty="0"/>
              <a:t>This isn’t your fault, it isn’t our fault – but it’s a real thing</a:t>
            </a:r>
          </a:p>
          <a:p>
            <a:pPr lvl="2"/>
            <a:r>
              <a:rPr lang="en-US" dirty="0"/>
              <a:t>We are losing, or have already lost, our sense of national purpose</a:t>
            </a:r>
          </a:p>
          <a:p>
            <a:pPr lvl="3"/>
            <a:r>
              <a:rPr lang="en-US" dirty="0"/>
              <a:t>We are out of alignment with the fundamentals that built prosperity within the US (1950s) </a:t>
            </a:r>
          </a:p>
          <a:p>
            <a:pPr lvl="4"/>
            <a:r>
              <a:rPr lang="en-US" dirty="0"/>
              <a:t>CEO to factory worker wage ratio</a:t>
            </a:r>
          </a:p>
          <a:p>
            <a:pPr lvl="4"/>
            <a:r>
              <a:rPr lang="en-US" dirty="0"/>
              <a:t>Infrastructure investments</a:t>
            </a:r>
          </a:p>
          <a:p>
            <a:pPr lvl="3"/>
            <a:r>
              <a:rPr lang="en-US" dirty="0"/>
              <a:t>We are drifting too far afield of our sense of shared experience and national identity</a:t>
            </a:r>
          </a:p>
          <a:p>
            <a:pPr lvl="4"/>
            <a:r>
              <a:rPr lang="en-US" dirty="0"/>
              <a:t>America does best when provided a national purpose </a:t>
            </a:r>
          </a:p>
          <a:p>
            <a:pPr lvl="4"/>
            <a:r>
              <a:rPr lang="en-US" dirty="0"/>
              <a:t>The lessons of the Greatest Generation have been insufficiently explained</a:t>
            </a:r>
          </a:p>
          <a:p>
            <a:pPr lvl="5"/>
            <a:r>
              <a:rPr lang="en-US" dirty="0"/>
              <a:t>Great Recession</a:t>
            </a:r>
          </a:p>
          <a:p>
            <a:pPr lvl="5"/>
            <a:r>
              <a:rPr lang="en-US" dirty="0"/>
              <a:t>WWII</a:t>
            </a:r>
          </a:p>
          <a:p>
            <a:pPr lvl="5"/>
            <a:r>
              <a:rPr lang="en-US" dirty="0"/>
              <a:t>Post-WWII Prosperity  </a:t>
            </a:r>
          </a:p>
          <a:p>
            <a:pPr lvl="2"/>
            <a:r>
              <a:rPr lang="en-US" dirty="0"/>
              <a:t>This generation of Americans shall determine the fate of our America </a:t>
            </a:r>
          </a:p>
          <a:p>
            <a:pPr lvl="3"/>
            <a:r>
              <a:rPr lang="en-US" dirty="0"/>
              <a:t>Functioning  Republic capable of resolving significant challenges</a:t>
            </a:r>
          </a:p>
          <a:p>
            <a:pPr lvl="3"/>
            <a:r>
              <a:rPr lang="en-US" dirty="0"/>
              <a:t>Failed state, unable – or unwilling – to do what is necessary when circumstances require </a:t>
            </a:r>
          </a:p>
          <a:p>
            <a:pPr lvl="2"/>
            <a:r>
              <a:rPr lang="en-US" dirty="0"/>
              <a:t>Once upon a time we all took an oath to defend our America:</a:t>
            </a:r>
          </a:p>
          <a:p>
            <a:pPr lvl="3"/>
            <a:r>
              <a:rPr lang="en-US" dirty="0"/>
              <a:t>That oath didn’t end when you took off your uniform</a:t>
            </a:r>
          </a:p>
          <a:p>
            <a:pPr lvl="3"/>
            <a:r>
              <a:rPr lang="en-US" dirty="0"/>
              <a:t>That oath didn’t just mean duty to your military superiors</a:t>
            </a:r>
          </a:p>
          <a:p>
            <a:pPr lvl="2"/>
            <a:r>
              <a:rPr lang="en-US" dirty="0"/>
              <a:t>This course is about providing you with the tools you require to enter the public policy arena </a:t>
            </a:r>
          </a:p>
          <a:p>
            <a:pPr lvl="3"/>
            <a:r>
              <a:rPr lang="en-US" dirty="0"/>
              <a:t>America needs all us to accept our reality and to answer the call of history </a:t>
            </a:r>
          </a:p>
          <a:p>
            <a:pPr lvl="3"/>
            <a:r>
              <a:rPr lang="en-US" dirty="0"/>
              <a:t>America can be saved from the forces of fascism, racism, and tyranny – but only if, only when, veterans reengage in the fight</a:t>
            </a:r>
          </a:p>
        </p:txBody>
      </p:sp>
    </p:spTree>
    <p:extLst>
      <p:ext uri="{BB962C8B-B14F-4D97-AF65-F5344CB8AC3E}">
        <p14:creationId xmlns:p14="http://schemas.microsoft.com/office/powerpoint/2010/main" val="35481342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The Last Mission</a:t>
            </a:r>
          </a:p>
          <a:p>
            <a:pPr lvl="1"/>
            <a:r>
              <a:rPr lang="en-US" dirty="0"/>
              <a:t>Summary</a:t>
            </a:r>
          </a:p>
          <a:p>
            <a:pPr lvl="2"/>
            <a:r>
              <a:rPr lang="en-US" dirty="0"/>
              <a:t>We must find a way to rekindle the spirit of civic engagement and voluntary association that inspired past generations of Americans</a:t>
            </a:r>
          </a:p>
          <a:p>
            <a:pPr lvl="2"/>
            <a:r>
              <a:rPr lang="en-US" dirty="0"/>
              <a:t>We must find a way to serve our country, state, and community </a:t>
            </a:r>
          </a:p>
          <a:p>
            <a:pPr lvl="2"/>
            <a:r>
              <a:rPr lang="en-US" dirty="0"/>
              <a:t>We must act before we lose more ground than we can reclaim</a:t>
            </a:r>
          </a:p>
          <a:p>
            <a:pPr lvl="2"/>
            <a:r>
              <a:rPr lang="en-US" dirty="0"/>
              <a:t>In closing we must remember the enduring legacy of Gandhi </a:t>
            </a:r>
          </a:p>
          <a:p>
            <a:pPr lvl="3"/>
            <a:r>
              <a:rPr lang="en-US" dirty="0"/>
              <a:t>His greatness, it has been said, was in doing what everybody could do, but doesn’t</a:t>
            </a:r>
          </a:p>
        </p:txBody>
      </p:sp>
    </p:spTree>
    <p:extLst>
      <p:ext uri="{BB962C8B-B14F-4D97-AF65-F5344CB8AC3E}">
        <p14:creationId xmlns:p14="http://schemas.microsoft.com/office/powerpoint/2010/main" val="26683842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Appendices</a:t>
            </a:r>
          </a:p>
          <a:p>
            <a:pPr lvl="1"/>
            <a:r>
              <a:rPr lang="en-US" dirty="0"/>
              <a:t>Foundational Documents</a:t>
            </a:r>
          </a:p>
          <a:p>
            <a:pPr lvl="1"/>
            <a:r>
              <a:rPr lang="en-US" dirty="0"/>
              <a:t>Advocate’s Toolkit</a:t>
            </a:r>
          </a:p>
          <a:p>
            <a:pPr lvl="1"/>
            <a:r>
              <a:rPr lang="en-US" dirty="0"/>
              <a:t>Perspectives for the Would-be Advocate</a:t>
            </a:r>
          </a:p>
        </p:txBody>
      </p:sp>
    </p:spTree>
    <p:extLst>
      <p:ext uri="{BB962C8B-B14F-4D97-AF65-F5344CB8AC3E}">
        <p14:creationId xmlns:p14="http://schemas.microsoft.com/office/powerpoint/2010/main" val="3353499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a:xfrm>
            <a:off x="838200" y="1645320"/>
            <a:ext cx="10515600" cy="5103210"/>
          </a:xfrm>
        </p:spPr>
        <p:txBody>
          <a:bodyPr>
            <a:normAutofit fontScale="77500" lnSpcReduction="20000"/>
          </a:bodyPr>
          <a:lstStyle/>
          <a:p>
            <a:r>
              <a:rPr lang="en-US" dirty="0"/>
              <a:t>Appendices</a:t>
            </a:r>
          </a:p>
          <a:p>
            <a:pPr lvl="1"/>
            <a:r>
              <a:rPr lang="en-US" sz="2600" dirty="0"/>
              <a:t>Foundational Documents</a:t>
            </a:r>
          </a:p>
          <a:p>
            <a:pPr lvl="2"/>
            <a:r>
              <a:rPr lang="en-US" sz="2300" dirty="0"/>
              <a:t>Primary values</a:t>
            </a:r>
          </a:p>
          <a:p>
            <a:pPr lvl="3"/>
            <a:r>
              <a:rPr lang="en-US" sz="2300" dirty="0"/>
              <a:t>Rights</a:t>
            </a:r>
          </a:p>
          <a:p>
            <a:pPr lvl="4"/>
            <a:r>
              <a:rPr lang="en-US" sz="2300" dirty="0"/>
              <a:t>Life</a:t>
            </a:r>
          </a:p>
          <a:p>
            <a:pPr lvl="4"/>
            <a:r>
              <a:rPr lang="en-US" sz="2300" dirty="0"/>
              <a:t>Liberty</a:t>
            </a:r>
          </a:p>
          <a:p>
            <a:pPr lvl="4"/>
            <a:r>
              <a:rPr lang="en-US" sz="2300" dirty="0"/>
              <a:t>Pursuit of Happiness</a:t>
            </a:r>
          </a:p>
          <a:p>
            <a:pPr lvl="5"/>
            <a:r>
              <a:rPr lang="en-US" sz="2300" dirty="0"/>
              <a:t>Property * </a:t>
            </a:r>
          </a:p>
          <a:p>
            <a:pPr lvl="3"/>
            <a:r>
              <a:rPr lang="en-US" sz="2300" dirty="0"/>
              <a:t>Responsibilities</a:t>
            </a:r>
          </a:p>
          <a:p>
            <a:pPr lvl="4"/>
            <a:r>
              <a:rPr lang="en-US" sz="2300" dirty="0"/>
              <a:t>National</a:t>
            </a:r>
          </a:p>
          <a:p>
            <a:pPr lvl="4"/>
            <a:r>
              <a:rPr lang="en-US" sz="2300" dirty="0"/>
              <a:t>State</a:t>
            </a:r>
          </a:p>
          <a:p>
            <a:pPr lvl="4"/>
            <a:r>
              <a:rPr lang="en-US" sz="2300" dirty="0"/>
              <a:t>Citizen</a:t>
            </a:r>
          </a:p>
          <a:p>
            <a:pPr lvl="3"/>
            <a:r>
              <a:rPr lang="en-US" sz="2300" dirty="0"/>
              <a:t>Duty</a:t>
            </a:r>
          </a:p>
          <a:p>
            <a:pPr lvl="4"/>
            <a:r>
              <a:rPr lang="en-US" sz="2300" dirty="0"/>
              <a:t>A Union comprised of the Many, the Few, and the One</a:t>
            </a:r>
          </a:p>
          <a:p>
            <a:pPr marL="1828800" lvl="4" indent="0">
              <a:buNone/>
            </a:pPr>
            <a:endParaRPr lang="en-US" sz="2300" dirty="0"/>
          </a:p>
          <a:p>
            <a:pPr lvl="2"/>
            <a:r>
              <a:rPr lang="en-US" sz="2100" dirty="0"/>
              <a:t>Our political culture results from past, and present, behaviors informed through attitudes, beliefs, and values of the citizenry.  Understanding the power of the meanings affirmed through our choices of language is the beginning of effective advocacy.</a:t>
            </a:r>
          </a:p>
          <a:p>
            <a:pPr marL="914400" lvl="2" indent="0">
              <a:buNone/>
            </a:pPr>
            <a:endParaRPr lang="en-US" dirty="0"/>
          </a:p>
          <a:p>
            <a:pPr marL="914400" lvl="2" indent="0">
              <a:buNone/>
            </a:pPr>
            <a:r>
              <a:rPr lang="en-US" dirty="0"/>
              <a:t>   </a:t>
            </a:r>
          </a:p>
        </p:txBody>
      </p:sp>
    </p:spTree>
    <p:extLst>
      <p:ext uri="{BB962C8B-B14F-4D97-AF65-F5344CB8AC3E}">
        <p14:creationId xmlns:p14="http://schemas.microsoft.com/office/powerpoint/2010/main" val="1976451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Appendices</a:t>
            </a:r>
          </a:p>
          <a:p>
            <a:pPr lvl="1"/>
            <a:r>
              <a:rPr lang="en-US" dirty="0"/>
              <a:t>Foundational Documents</a:t>
            </a:r>
          </a:p>
          <a:p>
            <a:pPr lvl="2"/>
            <a:r>
              <a:rPr lang="en-US" dirty="0"/>
              <a:t>Declaration of Independence</a:t>
            </a:r>
          </a:p>
          <a:p>
            <a:pPr lvl="2"/>
            <a:r>
              <a:rPr lang="en-US" dirty="0"/>
              <a:t>US Constitution</a:t>
            </a:r>
          </a:p>
          <a:p>
            <a:pPr lvl="2"/>
            <a:r>
              <a:rPr lang="en-US" dirty="0"/>
              <a:t>US Air Force Oath of Office (Commissioned Officers)</a:t>
            </a:r>
          </a:p>
          <a:p>
            <a:pPr lvl="2"/>
            <a:r>
              <a:rPr lang="en-US" dirty="0"/>
              <a:t>Standard Five (5) Paragraph Order </a:t>
            </a:r>
          </a:p>
          <a:p>
            <a:pPr lvl="2"/>
            <a:endParaRPr lang="en-US" dirty="0"/>
          </a:p>
        </p:txBody>
      </p:sp>
    </p:spTree>
    <p:extLst>
      <p:ext uri="{BB962C8B-B14F-4D97-AF65-F5344CB8AC3E}">
        <p14:creationId xmlns:p14="http://schemas.microsoft.com/office/powerpoint/2010/main" val="22822518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Appendices</a:t>
            </a:r>
          </a:p>
          <a:p>
            <a:pPr lvl="1"/>
            <a:r>
              <a:rPr lang="en-US" dirty="0"/>
              <a:t>Advocate’s Toolkit</a:t>
            </a:r>
          </a:p>
          <a:p>
            <a:pPr lvl="2"/>
            <a:r>
              <a:rPr lang="en-US" dirty="0"/>
              <a:t>Audience Analysis Form</a:t>
            </a:r>
          </a:p>
          <a:p>
            <a:pPr lvl="2"/>
            <a:r>
              <a:rPr lang="en-US" dirty="0"/>
              <a:t>Salmon Structure</a:t>
            </a:r>
          </a:p>
          <a:p>
            <a:pPr lvl="2"/>
            <a:r>
              <a:rPr lang="en-US" dirty="0"/>
              <a:t>Tests of Evidence Worksheet</a:t>
            </a:r>
          </a:p>
          <a:p>
            <a:pPr lvl="2"/>
            <a:r>
              <a:rPr lang="en-US" dirty="0"/>
              <a:t>Stock Issues Analysis</a:t>
            </a:r>
          </a:p>
          <a:p>
            <a:pPr lvl="2"/>
            <a:r>
              <a:rPr lang="en-US" dirty="0"/>
              <a:t>Monroe’s Motivated Sequence Primer</a:t>
            </a:r>
          </a:p>
          <a:p>
            <a:pPr lvl="2"/>
            <a:r>
              <a:rPr lang="en-US" dirty="0"/>
              <a:t>Servant Leadership for Advocates</a:t>
            </a:r>
          </a:p>
          <a:p>
            <a:pPr lvl="2"/>
            <a:r>
              <a:rPr lang="en-US" dirty="0"/>
              <a:t>Situational Leadership Primer</a:t>
            </a:r>
          </a:p>
        </p:txBody>
      </p:sp>
    </p:spTree>
    <p:extLst>
      <p:ext uri="{BB962C8B-B14F-4D97-AF65-F5344CB8AC3E}">
        <p14:creationId xmlns:p14="http://schemas.microsoft.com/office/powerpoint/2010/main" val="19764513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Appendices</a:t>
            </a:r>
          </a:p>
          <a:p>
            <a:pPr lvl="1"/>
            <a:r>
              <a:rPr lang="en-US" dirty="0"/>
              <a:t>Advocate’s Toolkit</a:t>
            </a:r>
          </a:p>
          <a:p>
            <a:pPr lvl="2"/>
            <a:r>
              <a:rPr lang="en-US" dirty="0"/>
              <a:t>These documents serve as constructive guides for advocates.  Each is provided for your purposes.  More information about all/any of them shall be provided upon request.</a:t>
            </a:r>
          </a:p>
        </p:txBody>
      </p:sp>
    </p:spTree>
    <p:extLst>
      <p:ext uri="{BB962C8B-B14F-4D97-AF65-F5344CB8AC3E}">
        <p14:creationId xmlns:p14="http://schemas.microsoft.com/office/powerpoint/2010/main" val="25106178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Appendices</a:t>
            </a:r>
          </a:p>
          <a:p>
            <a:pPr lvl="1"/>
            <a:r>
              <a:rPr lang="en-US" dirty="0"/>
              <a:t>Perspectives for the Would-be Advocate</a:t>
            </a:r>
          </a:p>
          <a:p>
            <a:pPr lvl="2"/>
            <a:r>
              <a:rPr lang="en-US" dirty="0"/>
              <a:t>13 Rules for “Swings” Candidates</a:t>
            </a:r>
          </a:p>
          <a:p>
            <a:pPr lvl="2"/>
            <a:r>
              <a:rPr lang="en-US" dirty="0"/>
              <a:t>Lobo’s Laws</a:t>
            </a:r>
          </a:p>
          <a:p>
            <a:pPr lvl="2"/>
            <a:r>
              <a:rPr lang="en-US" dirty="0"/>
              <a:t>Murphy’s Law of Combat</a:t>
            </a:r>
          </a:p>
        </p:txBody>
      </p:sp>
    </p:spTree>
    <p:extLst>
      <p:ext uri="{BB962C8B-B14F-4D97-AF65-F5344CB8AC3E}">
        <p14:creationId xmlns:p14="http://schemas.microsoft.com/office/powerpoint/2010/main" val="19764513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ADVOCACY FOR VETERANS 101</a:t>
            </a:r>
          </a:p>
        </p:txBody>
      </p:sp>
      <p:sp>
        <p:nvSpPr>
          <p:cNvPr id="5" name="Content Placeholder 4"/>
          <p:cNvSpPr>
            <a:spLocks noGrp="1"/>
          </p:cNvSpPr>
          <p:nvPr>
            <p:ph idx="1"/>
          </p:nvPr>
        </p:nvSpPr>
        <p:spPr/>
        <p:txBody>
          <a:bodyPr/>
          <a:lstStyle/>
          <a:p>
            <a:r>
              <a:rPr lang="en-US" dirty="0"/>
              <a:t>Appendices</a:t>
            </a:r>
          </a:p>
          <a:p>
            <a:pPr lvl="1"/>
            <a:r>
              <a:rPr lang="en-US" dirty="0"/>
              <a:t>Perspectives for the Would-be Advocate</a:t>
            </a:r>
          </a:p>
          <a:p>
            <a:pPr lvl="2"/>
            <a:r>
              <a:rPr lang="en-US" dirty="0"/>
              <a:t>Advocacy is a learned art, not a science.  Accordingly, these documents provide helpful perspective for all/any who seek to enter the arena to advance a cause.  None of these documents are applicable to all situations, but the lessons have proven insightful over the years. </a:t>
            </a:r>
          </a:p>
        </p:txBody>
      </p:sp>
    </p:spTree>
    <p:extLst>
      <p:ext uri="{BB962C8B-B14F-4D97-AF65-F5344CB8AC3E}">
        <p14:creationId xmlns:p14="http://schemas.microsoft.com/office/powerpoint/2010/main" val="38862163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859</TotalTime>
  <Words>7517</Words>
  <Application>Microsoft Office PowerPoint</Application>
  <PresentationFormat>Widescreen</PresentationFormat>
  <Paragraphs>1129</Paragraphs>
  <Slides>81</Slides>
  <Notes>81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Arial</vt:lpstr>
      <vt:lpstr>Calibri</vt:lpstr>
      <vt:lpstr>Calibri Light</vt:lpstr>
      <vt:lpstr>Office Theme</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lpstr>ADVOCACY FOR VETERANS 101</vt:lpstr>
    </vt:vector>
  </TitlesOfParts>
  <Company>Chemeketa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ADVOCACY FOR VETERANS 101</dc:title>
  <dc:creator>9-114 Workstation</dc:creator>
  <cp:lastModifiedBy>Rep Evans</cp:lastModifiedBy>
  <cp:revision>95</cp:revision>
  <cp:lastPrinted>2019-09-04T18:22:29Z</cp:lastPrinted>
  <dcterms:created xsi:type="dcterms:W3CDTF">2019-08-21T19:01:58Z</dcterms:created>
  <dcterms:modified xsi:type="dcterms:W3CDTF">2019-09-04T18:24:07Z</dcterms:modified>
</cp:coreProperties>
</file>